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495" r:id="rId2"/>
    <p:sldId id="520" r:id="rId3"/>
    <p:sldId id="487" r:id="rId4"/>
    <p:sldId id="373" r:id="rId5"/>
    <p:sldId id="496" r:id="rId6"/>
    <p:sldId id="525" r:id="rId7"/>
    <p:sldId id="488" r:id="rId8"/>
    <p:sldId id="446" r:id="rId9"/>
    <p:sldId id="388" r:id="rId10"/>
    <p:sldId id="510" r:id="rId11"/>
    <p:sldId id="522" r:id="rId12"/>
    <p:sldId id="256" r:id="rId13"/>
    <p:sldId id="455" r:id="rId14"/>
    <p:sldId id="456" r:id="rId15"/>
    <p:sldId id="457" r:id="rId16"/>
    <p:sldId id="507" r:id="rId17"/>
    <p:sldId id="508" r:id="rId18"/>
    <p:sldId id="509" r:id="rId19"/>
    <p:sldId id="553" r:id="rId20"/>
    <p:sldId id="549" r:id="rId21"/>
    <p:sldId id="550" r:id="rId22"/>
    <p:sldId id="551" r:id="rId23"/>
    <p:sldId id="554" r:id="rId24"/>
    <p:sldId id="552" r:id="rId25"/>
    <p:sldId id="556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93EE7"/>
    <a:srgbClr val="FF3300"/>
    <a:srgbClr val="FF0000"/>
    <a:srgbClr val="FFFFFF"/>
    <a:srgbClr val="CBC84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7426" autoAdjust="0"/>
    <p:restoredTop sz="94624" autoAdjust="0"/>
  </p:normalViewPr>
  <p:slideViewPr>
    <p:cSldViewPr>
      <p:cViewPr varScale="1">
        <p:scale>
          <a:sx n="65" d="100"/>
          <a:sy n="65" d="100"/>
        </p:scale>
        <p:origin x="-1374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EBE899-1BB6-42C4-BAC2-095C45273EEE}" type="datetimeFigureOut">
              <a:rPr lang="en-US" smtClean="0"/>
              <a:pPr/>
              <a:t>2/25/2017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2E3B02-BFEB-4600-A9FC-0F3837C912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560409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2E3B02-BFEB-4600-A9FC-0F3837C9128D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2E3B02-BFEB-4600-A9FC-0F3837C9128D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8.emf"/><Relationship Id="rId4" Type="http://schemas.openxmlformats.org/officeDocument/2006/relationships/image" Target="../media/image11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Stimulated_emission" TargetMode="External"/><Relationship Id="rId2" Type="http://schemas.openxmlformats.org/officeDocument/2006/relationships/hyperlink" Target="http://en.wikipedia.org/wiki/Optical_amplification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hyperlink" Target="http://en.wikipedia.org/wiki/Electromagnetic_radiation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مجموعة 10"/>
          <p:cNvGrpSpPr/>
          <p:nvPr/>
        </p:nvGrpSpPr>
        <p:grpSpPr>
          <a:xfrm>
            <a:off x="152400" y="152400"/>
            <a:ext cx="8839200" cy="6553200"/>
            <a:chOff x="152400" y="152400"/>
            <a:chExt cx="8839200" cy="6553200"/>
          </a:xfrm>
        </p:grpSpPr>
        <p:grpSp>
          <p:nvGrpSpPr>
            <p:cNvPr id="9" name="مجموعة 8"/>
            <p:cNvGrpSpPr/>
            <p:nvPr/>
          </p:nvGrpSpPr>
          <p:grpSpPr>
            <a:xfrm>
              <a:off x="152400" y="152400"/>
              <a:ext cx="8839200" cy="6553200"/>
              <a:chOff x="152400" y="152400"/>
              <a:chExt cx="8839200" cy="6553200"/>
            </a:xfrm>
          </p:grpSpPr>
          <p:sp>
            <p:nvSpPr>
              <p:cNvPr id="2" name="Rectangle 1"/>
              <p:cNvSpPr/>
              <p:nvPr/>
            </p:nvSpPr>
            <p:spPr>
              <a:xfrm>
                <a:off x="702397" y="373559"/>
                <a:ext cx="7679603" cy="769441"/>
              </a:xfrm>
              <a:prstGeom prst="rect">
                <a:avLst/>
              </a:prstGeom>
              <a:ln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>
                <a:spAutoFit/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r>
                  <a:rPr lang="en-US" sz="44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MEDICAL LASER SYSTEMS</a:t>
                </a:r>
                <a:endParaRPr lang="en-US" sz="4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" name="Rectangle 2"/>
              <p:cNvSpPr>
                <a:spLocks noChangeArrowheads="1"/>
              </p:cNvSpPr>
              <p:nvPr/>
            </p:nvSpPr>
            <p:spPr bwMode="auto">
              <a:xfrm>
                <a:off x="152400" y="152400"/>
                <a:ext cx="8839200" cy="6553200"/>
              </a:xfrm>
              <a:prstGeom prst="rect">
                <a:avLst/>
              </a:prstGeom>
              <a:noFill/>
              <a:ln w="88900" cmpd="tri">
                <a:solidFill>
                  <a:srgbClr val="0000FF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ar-SA"/>
                </a:defPPr>
                <a:lvl1pPr algn="l" rtl="1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1pPr>
                <a:lvl2pPr marL="457200" algn="l" rtl="1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2pPr>
                <a:lvl3pPr marL="914400" algn="l" rtl="1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3pPr>
                <a:lvl4pPr marL="1371600" algn="l" rtl="1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4pPr>
                <a:lvl5pPr marL="1828800" algn="l" rtl="1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5pPr>
                <a:lvl6pPr marL="22860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6pPr>
                <a:lvl7pPr marL="27432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7pPr>
                <a:lvl8pPr marL="32004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8pPr>
                <a:lvl9pPr marL="36576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9pPr>
              </a:lstStyle>
              <a:p>
                <a:endParaRPr lang="en-US" dirty="0"/>
              </a:p>
            </p:txBody>
          </p:sp>
          <p:pic>
            <p:nvPicPr>
              <p:cNvPr id="6" name="Picture 7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6400800" y="1295400"/>
                <a:ext cx="2286000" cy="4191000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pic>
            <p:nvPicPr>
              <p:cNvPr id="7" name="Picture 4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444500" y="1295400"/>
                <a:ext cx="2374900" cy="4267200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pic>
            <p:nvPicPr>
              <p:cNvPr id="8" name="Picture 6" descr="5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3124200" y="1447800"/>
                <a:ext cx="2895600" cy="3505200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</p:grpSp>
        <p:sp>
          <p:nvSpPr>
            <p:cNvPr id="10" name="مربع نص 4"/>
            <p:cNvSpPr txBox="1">
              <a:spLocks noChangeArrowheads="1"/>
            </p:cNvSpPr>
            <p:nvPr/>
          </p:nvSpPr>
          <p:spPr bwMode="auto">
            <a:xfrm>
              <a:off x="2470466" y="5629870"/>
              <a:ext cx="4235134" cy="923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b="1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rgbClr val="FF0000"/>
                  </a:solidFill>
                  <a:effectLst>
                    <a:reflection blurRad="12700" stA="28000" endPos="45000" dist="1000" dir="5400000" sy="-100000" algn="bl" rotWithShape="0"/>
                  </a:effectLst>
                  <a:latin typeface="Times New Roman" pitchFamily="18" charset="0"/>
                  <a:cs typeface="Times New Roman" pitchFamily="18" charset="0"/>
                </a:rPr>
                <a:t>Assist Prof. Dr. Lutfi Ghulam Awazli</a:t>
              </a:r>
            </a:p>
            <a:p>
              <a:pPr algn="ctr"/>
              <a:r>
                <a:rPr lang="en-US" b="1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effectLst>
                    <a:reflection blurRad="12700" stA="28000" endPos="45000" dist="1000" dir="5400000" sy="-100000" algn="bl" rotWithShape="0"/>
                  </a:effectLst>
                  <a:latin typeface="Times New Roman" pitchFamily="18" charset="0"/>
                  <a:cs typeface="Times New Roman" pitchFamily="18" charset="0"/>
                </a:rPr>
                <a:t>Institute of laser for postgraduate studies</a:t>
              </a:r>
            </a:p>
            <a:p>
              <a:pPr algn="ctr"/>
              <a:r>
                <a:rPr lang="en-US" b="1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effectLst>
                    <a:reflection blurRad="12700" stA="28000" endPos="45000" dist="1000" dir="5400000" sy="-100000" algn="bl" rotWithShape="0"/>
                  </a:effectLst>
                  <a:latin typeface="Times New Roman" pitchFamily="18" charset="0"/>
                  <a:cs typeface="Times New Roman" pitchFamily="18" charset="0"/>
                </a:rPr>
                <a:t>University </a:t>
              </a:r>
              <a:r>
                <a:rPr lang="en-US" b="1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effectLst>
                    <a:reflection blurRad="12700" stA="28000" endPos="45000" dist="1000" dir="5400000" sy="-100000" algn="bl" rotWithShape="0"/>
                  </a:effectLst>
                  <a:latin typeface="Times New Roman" pitchFamily="18" charset="0"/>
                  <a:cs typeface="Times New Roman" pitchFamily="18" charset="0"/>
                </a:rPr>
                <a:t>of </a:t>
              </a:r>
              <a:r>
                <a:rPr lang="en-US" b="1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effectLst>
                    <a:reflection blurRad="12700" stA="28000" endPos="45000" dist="1000" dir="5400000" sy="-100000" algn="bl" rotWithShape="0"/>
                  </a:effectLst>
                  <a:latin typeface="Times New Roman" pitchFamily="18" charset="0"/>
                  <a:cs typeface="Times New Roman" pitchFamily="18" charset="0"/>
                </a:rPr>
                <a:t>Baghdad</a:t>
              </a:r>
              <a:endParaRPr 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4"/>
          <p:cNvSpPr>
            <a:spLocks noChangeArrowheads="1"/>
          </p:cNvSpPr>
          <p:nvPr/>
        </p:nvSpPr>
        <p:spPr bwMode="auto">
          <a:xfrm>
            <a:off x="304800" y="1091873"/>
            <a:ext cx="8382000" cy="440120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r>
              <a:rPr lang="en-US" sz="2000" b="1" u="sng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Common 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lasers used in surgery include :</a:t>
            </a:r>
          </a:p>
          <a:p>
            <a:endParaRPr lang="en-US" sz="2000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CO2  laser           : 10600 nm              General surgery, Gynecology , ……</a:t>
            </a:r>
          </a:p>
          <a:p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Nd:YAG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lasers   : 1064 nm                 General surgery,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…….</a:t>
            </a:r>
          </a:p>
          <a:p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Ho:YAG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lasers   : 2100 nm                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Urosurgery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, Orthopedics,…..</a:t>
            </a:r>
          </a:p>
          <a:p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- Diode lasers    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  : 810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nm                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 Vascular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surgery, ENT surgery,…</a:t>
            </a:r>
          </a:p>
          <a:p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- Dye laser             : 570 nm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                 Vascular surgery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  <a:p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Excimer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laser     : 193 nm                   Ophthalmology</a:t>
            </a:r>
          </a:p>
          <a:p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1" name="مجموعة 10"/>
          <p:cNvGrpSpPr/>
          <p:nvPr/>
        </p:nvGrpSpPr>
        <p:grpSpPr>
          <a:xfrm>
            <a:off x="609600" y="378768"/>
            <a:ext cx="3657600" cy="4650432"/>
            <a:chOff x="609600" y="378768"/>
            <a:chExt cx="3657600" cy="4650432"/>
          </a:xfrm>
        </p:grpSpPr>
        <p:sp>
          <p:nvSpPr>
            <p:cNvPr id="35843" name="Line 7"/>
            <p:cNvSpPr>
              <a:spLocks noChangeShapeType="1"/>
            </p:cNvSpPr>
            <p:nvPr/>
          </p:nvSpPr>
          <p:spPr bwMode="auto">
            <a:xfrm>
              <a:off x="3657600" y="5029200"/>
              <a:ext cx="609600" cy="0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5844" name="Line 8"/>
            <p:cNvSpPr>
              <a:spLocks noChangeShapeType="1"/>
            </p:cNvSpPr>
            <p:nvPr/>
          </p:nvSpPr>
          <p:spPr bwMode="auto">
            <a:xfrm>
              <a:off x="3657600" y="3810000"/>
              <a:ext cx="609600" cy="0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5845" name="Line 10"/>
            <p:cNvSpPr>
              <a:spLocks noChangeShapeType="1"/>
            </p:cNvSpPr>
            <p:nvPr/>
          </p:nvSpPr>
          <p:spPr bwMode="auto">
            <a:xfrm>
              <a:off x="3657600" y="1981200"/>
              <a:ext cx="609600" cy="0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5846" name="Line 11"/>
            <p:cNvSpPr>
              <a:spLocks noChangeShapeType="1"/>
            </p:cNvSpPr>
            <p:nvPr/>
          </p:nvSpPr>
          <p:spPr bwMode="auto">
            <a:xfrm>
              <a:off x="3657600" y="2590800"/>
              <a:ext cx="609600" cy="0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5847" name="Line 12"/>
            <p:cNvSpPr>
              <a:spLocks noChangeShapeType="1"/>
            </p:cNvSpPr>
            <p:nvPr/>
          </p:nvSpPr>
          <p:spPr bwMode="auto">
            <a:xfrm>
              <a:off x="3657600" y="3200400"/>
              <a:ext cx="609600" cy="0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5848" name="Line 13"/>
            <p:cNvSpPr>
              <a:spLocks noChangeShapeType="1"/>
            </p:cNvSpPr>
            <p:nvPr/>
          </p:nvSpPr>
          <p:spPr bwMode="auto">
            <a:xfrm>
              <a:off x="3657600" y="4419600"/>
              <a:ext cx="609600" cy="0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13678" name="Rectangle 14"/>
            <p:cNvSpPr>
              <a:spLocks noChangeArrowheads="1"/>
            </p:cNvSpPr>
            <p:nvPr/>
          </p:nvSpPr>
          <p:spPr bwMode="auto">
            <a:xfrm>
              <a:off x="609600" y="378768"/>
              <a:ext cx="3612143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r>
                <a:rPr lang="en-US" sz="2400" b="1" u="sng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SURGICAL LASER SYSTEM</a:t>
              </a:r>
              <a:r>
                <a:rPr lang="en-US" sz="2400" dirty="0">
                  <a:solidFill>
                    <a:srgbClr val="FF0000"/>
                  </a:solidFill>
                </a:rPr>
                <a:t> </a:t>
              </a:r>
              <a:r>
                <a:rPr lang="en-US" sz="2400" dirty="0" smtClean="0">
                  <a:solidFill>
                    <a:srgbClr val="FF0000"/>
                  </a:solidFill>
                </a:rPr>
                <a:t> </a:t>
              </a:r>
              <a:r>
                <a:rPr lang="en-US" sz="24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:</a:t>
              </a:r>
              <a:endPara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152400" y="152400"/>
            <a:ext cx="8763000" cy="6477000"/>
          </a:xfrm>
          <a:prstGeom prst="rect">
            <a:avLst/>
          </a:prstGeom>
          <a:noFill/>
          <a:ln w="88900" cmpd="tri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4" descr="untitled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81000"/>
            <a:ext cx="83058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Text Box 5"/>
          <p:cNvSpPr txBox="1">
            <a:spLocks noChangeArrowheads="1"/>
          </p:cNvSpPr>
          <p:nvPr/>
        </p:nvSpPr>
        <p:spPr bwMode="auto">
          <a:xfrm>
            <a:off x="7391400" y="2133600"/>
            <a:ext cx="769763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10600</a:t>
            </a:r>
          </a:p>
        </p:txBody>
      </p:sp>
      <p:sp>
        <p:nvSpPr>
          <p:cNvPr id="24580" name="Text Box 6"/>
          <p:cNvSpPr txBox="1">
            <a:spLocks noChangeArrowheads="1"/>
          </p:cNvSpPr>
          <p:nvPr/>
        </p:nvSpPr>
        <p:spPr bwMode="auto">
          <a:xfrm>
            <a:off x="3886200" y="2286000"/>
            <a:ext cx="652743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1064</a:t>
            </a:r>
          </a:p>
        </p:txBody>
      </p:sp>
      <p:sp>
        <p:nvSpPr>
          <p:cNvPr id="24581" name="Text Box 7"/>
          <p:cNvSpPr txBox="1">
            <a:spLocks noChangeArrowheads="1"/>
          </p:cNvSpPr>
          <p:nvPr/>
        </p:nvSpPr>
        <p:spPr bwMode="auto">
          <a:xfrm>
            <a:off x="5318125" y="1066800"/>
            <a:ext cx="652743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2100</a:t>
            </a:r>
          </a:p>
        </p:txBody>
      </p:sp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152400" y="152400"/>
            <a:ext cx="8763000" cy="6477000"/>
          </a:xfrm>
          <a:prstGeom prst="rect">
            <a:avLst/>
          </a:prstGeom>
          <a:noFill/>
          <a:ln w="88900" cmpd="tri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8458200" cy="609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10"/>
          <p:cNvSpPr>
            <a:spLocks noChangeArrowheads="1"/>
          </p:cNvSpPr>
          <p:nvPr/>
        </p:nvSpPr>
        <p:spPr bwMode="auto">
          <a:xfrm>
            <a:off x="152400" y="152400"/>
            <a:ext cx="8763000" cy="6477000"/>
          </a:xfrm>
          <a:prstGeom prst="rect">
            <a:avLst/>
          </a:prstGeom>
          <a:noFill/>
          <a:ln w="88900" cmpd="tri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23628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3533" name="Group 173"/>
          <p:cNvGraphicFramePr>
            <a:graphicFrameLocks noGrp="1"/>
          </p:cNvGraphicFramePr>
          <p:nvPr/>
        </p:nvGraphicFramePr>
        <p:xfrm>
          <a:off x="152400" y="603630"/>
          <a:ext cx="8763000" cy="6025770"/>
        </p:xfrm>
        <a:graphic>
          <a:graphicData uri="http://schemas.openxmlformats.org/drawingml/2006/table">
            <a:tbl>
              <a:tblPr rtl="1"/>
              <a:tblGrid>
                <a:gridCol w="6629400"/>
                <a:gridCol w="2133600"/>
              </a:tblGrid>
              <a:tr h="609600"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Diabetic retinopathy, Retinal detachment, Correction of vision (LASIK) </a:t>
                      </a:r>
                    </a:p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Glaucoma, ………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Ophthalmology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rgbClr val="99FFCC"/>
                        </a:gs>
                      </a:gsLst>
                      <a:lin ang="5400000" scaled="1"/>
                    </a:gra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Portwine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stains of the face,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haemangiomas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telangectasias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Papillomas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Tattoos,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Keloid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, Skin resurfacing, Viral warts, Multiple melanoma, …..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Dermatology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rgbClr val="99FFCC"/>
                        </a:gs>
                      </a:gsLst>
                      <a:lin ang="5400000" scaled="1"/>
                    </a:gradFill>
                  </a:tcPr>
                </a:tc>
              </a:tr>
              <a:tr h="454025"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Ca larynx, Polyp,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Papilloma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, Vocal cord nodule,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Leukoplakia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Tonsillectomy,Tympanoplasty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Myringotomy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, Laryngeal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stenosis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E.N.T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rgbClr val="99FFCC"/>
                        </a:gs>
                      </a:gsLst>
                      <a:lin ang="5400000" scaled="1"/>
                    </a:gradFill>
                  </a:tcPr>
                </a:tc>
              </a:tr>
              <a:tr h="455613"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Carcinoma in situ of the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cervix,Endometriosis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, Fallopian tube surgery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Myomectomy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Cystectomy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, Vaginal and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Vulval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lesions, ……..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Gynecology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rgbClr val="99FFCC"/>
                        </a:gs>
                      </a:gsLst>
                      <a:lin ang="5400000" scaled="1"/>
                    </a:gradFill>
                  </a:tcPr>
                </a:tc>
              </a:tr>
              <a:tr h="455613"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(GIT surgery,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Biliary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tract surgery, Anal surgery),Breast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surgery,Wound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debridement and ulcer excision, Endoscopic and Laparoscopic  surgery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General surgery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rgbClr val="99FFCC"/>
                        </a:gs>
                      </a:gsLst>
                      <a:lin ang="5400000" scaled="1"/>
                    </a:gradFill>
                  </a:tcPr>
                </a:tc>
              </a:tr>
              <a:tr h="455613"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Laser lithotripsy, Prostatectomy, Superficial bladder carcinomas </a:t>
                      </a:r>
                    </a:p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urothelial tumors, Urethral and ureteral strictures, Bladder neck incision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Urosurgery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rgbClr val="99FFCC"/>
                        </a:gs>
                      </a:gsLst>
                      <a:lin ang="5400000" scaled="1"/>
                    </a:gradFill>
                  </a:tcPr>
                </a:tc>
              </a:tr>
              <a:tr h="455613"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Laser Angioplasty, Laser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endarterectomy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, Laser ablation of lower limb,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Recanalization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of atherosclerotic vessels.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Microvascular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welding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Vascular surgery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rgbClr val="99FFCC"/>
                        </a:gs>
                      </a:gsLst>
                      <a:lin ang="5400000" scaled="1"/>
                    </a:gradFill>
                  </a:tcPr>
                </a:tc>
              </a:tr>
              <a:tr h="455613"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Cerebral glioma, Acoustic neuroma, Intracranial meningiomas, ……….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Neurosurgery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rgbClr val="99FFCC"/>
                        </a:gs>
                      </a:gsLst>
                      <a:lin ang="5400000" scaled="1"/>
                    </a:gradFill>
                  </a:tcPr>
                </a:tc>
              </a:tr>
              <a:tr h="455613"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Dental hard tissue treatment</a:t>
                      </a:r>
                      <a:r>
                        <a:rPr kumimoji="0" lang="ar-S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Dental soft tissue treatment,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Dentistry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rgbClr val="99FFCC"/>
                        </a:gs>
                      </a:gsLst>
                      <a:lin ang="5400000" scaled="1"/>
                    </a:gradFill>
                  </a:tcPr>
                </a:tc>
              </a:tr>
              <a:tr h="455613"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Control bleeding, Palliative treatment of inoperable bronchial carcinoma</a:t>
                      </a:r>
                    </a:p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Photodynamic diagnosis of bronchial carcinoma,……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Thoracic surgery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rgbClr val="99FFCC"/>
                        </a:gs>
                      </a:gsLst>
                      <a:lin ang="5400000" scaled="1"/>
                    </a:gradFill>
                  </a:tcPr>
                </a:tc>
              </a:tr>
              <a:tr h="319088"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Sinovectomy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Percutaneous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laminectomy,Meniscectomy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, Bone ablation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Orthopedic surgery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rgbClr val="99FFCC"/>
                        </a:gs>
                      </a:gsLst>
                      <a:lin ang="5400000" scaled="1"/>
                    </a:gradFill>
                  </a:tcPr>
                </a:tc>
              </a:tr>
            </a:tbl>
          </a:graphicData>
        </a:graphic>
      </p:graphicFrame>
      <p:sp>
        <p:nvSpPr>
          <p:cNvPr id="143488" name="Rectangle 128"/>
          <p:cNvSpPr>
            <a:spLocks noChangeArrowheads="1"/>
          </p:cNvSpPr>
          <p:nvPr/>
        </p:nvSpPr>
        <p:spPr bwMode="auto">
          <a:xfrm>
            <a:off x="2057400" y="87868"/>
            <a:ext cx="4800600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MEDICAL APPLICATIONS OF LASER</a:t>
            </a:r>
          </a:p>
        </p:txBody>
      </p:sp>
      <p:sp>
        <p:nvSpPr>
          <p:cNvPr id="4" name="Rectangle 10"/>
          <p:cNvSpPr>
            <a:spLocks noChangeArrowheads="1"/>
          </p:cNvSpPr>
          <p:nvPr/>
        </p:nvSpPr>
        <p:spPr bwMode="auto">
          <a:xfrm>
            <a:off x="152400" y="76200"/>
            <a:ext cx="8763000" cy="6705600"/>
          </a:xfrm>
          <a:prstGeom prst="rect">
            <a:avLst/>
          </a:prstGeom>
          <a:noFill/>
          <a:ln w="88900" cmpd="tri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0"/>
          <p:cNvSpPr>
            <a:spLocks noChangeArrowheads="1"/>
          </p:cNvSpPr>
          <p:nvPr/>
        </p:nvSpPr>
        <p:spPr bwMode="auto">
          <a:xfrm>
            <a:off x="152400" y="228600"/>
            <a:ext cx="8763000" cy="6400800"/>
          </a:xfrm>
          <a:prstGeom prst="rect">
            <a:avLst/>
          </a:prstGeom>
          <a:noFill/>
          <a:ln w="88900" cmpd="tri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23" name="Rectangle 24"/>
          <p:cNvSpPr>
            <a:spLocks noChangeArrowheads="1"/>
          </p:cNvSpPr>
          <p:nvPr/>
        </p:nvSpPr>
        <p:spPr bwMode="auto">
          <a:xfrm>
            <a:off x="381000" y="527318"/>
            <a:ext cx="8458200" cy="132343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sz="2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LASER SURGERY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is 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 type of surgery that uses </a:t>
            </a:r>
            <a:r>
              <a:rPr lang="en-US" sz="2000" b="1" u="sng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LASER</a:t>
            </a:r>
            <a:r>
              <a:rPr lang="en-US" sz="20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instead of</a:t>
            </a:r>
            <a:r>
              <a:rPr lang="en-US" sz="2000" dirty="0">
                <a:solidFill>
                  <a:srgbClr val="2C2C2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u="sng" dirty="0">
                <a:solidFill>
                  <a:srgbClr val="2C2C2C"/>
                </a:solidFill>
                <a:latin typeface="Times New Roman" pitchFamily="18" charset="0"/>
                <a:cs typeface="Times New Roman" pitchFamily="18" charset="0"/>
              </a:rPr>
              <a:t>standards</a:t>
            </a:r>
            <a:r>
              <a:rPr lang="en-US" sz="2000" dirty="0">
                <a:solidFill>
                  <a:srgbClr val="2C2C2C"/>
                </a:solidFill>
                <a:latin typeface="Times New Roman" pitchFamily="18" charset="0"/>
                <a:cs typeface="Times New Roman" pitchFamily="18" charset="0"/>
              </a:rPr>
              <a:t> tools or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instruments</a:t>
            </a:r>
            <a:r>
              <a:rPr lang="en-US" sz="2000" dirty="0">
                <a:solidFill>
                  <a:srgbClr val="2C2C2C"/>
                </a:solidFill>
                <a:latin typeface="Times New Roman" pitchFamily="18" charset="0"/>
                <a:cs typeface="Times New Roman" pitchFamily="18" charset="0"/>
              </a:rPr>
              <a:t> such as ( 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 conventional scalpels,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electrocautery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units, cryosurgery 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probes, 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for 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surgical procedures</a:t>
            </a:r>
            <a:r>
              <a:rPr lang="en-US" sz="2000" dirty="0">
                <a:solidFill>
                  <a:srgbClr val="2C2C2C"/>
                </a:solidFill>
                <a:latin typeface="Times New Roman" pitchFamily="18" charset="0"/>
                <a:cs typeface="Times New Roman" pitchFamily="18" charset="0"/>
              </a:rPr>
              <a:t> like mastectomy, </a:t>
            </a:r>
            <a:r>
              <a:rPr lang="en-US" sz="2000" dirty="0" err="1">
                <a:solidFill>
                  <a:srgbClr val="2C2C2C"/>
                </a:solidFill>
                <a:latin typeface="Times New Roman" pitchFamily="18" charset="0"/>
                <a:cs typeface="Times New Roman" pitchFamily="18" charset="0"/>
              </a:rPr>
              <a:t>cholecystectomy</a:t>
            </a:r>
            <a:r>
              <a:rPr lang="en-US" sz="2000" dirty="0">
                <a:solidFill>
                  <a:srgbClr val="2C2C2C"/>
                </a:solidFill>
                <a:latin typeface="Times New Roman" pitchFamily="18" charset="0"/>
                <a:cs typeface="Times New Roman" pitchFamily="18" charset="0"/>
              </a:rPr>
              <a:t>, stones fragmentations and so on…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4" name="Picture 25" descr="img12_03_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2133600"/>
            <a:ext cx="40386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5" name="Rectangle 27"/>
          <p:cNvSpPr>
            <a:spLocks noChangeArrowheads="1"/>
          </p:cNvSpPr>
          <p:nvPr/>
        </p:nvSpPr>
        <p:spPr bwMode="auto">
          <a:xfrm>
            <a:off x="457200" y="2276941"/>
            <a:ext cx="3886200" cy="193899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2000" u="sng" dirty="0" smtClean="0">
                <a:latin typeface="Times New Roman" pitchFamily="18" charset="0"/>
                <a:cs typeface="Times New Roman" pitchFamily="18" charset="0"/>
              </a:rPr>
              <a:t>Lasers </a:t>
            </a:r>
            <a:r>
              <a:rPr lang="en-US" sz="2000" u="sng" dirty="0">
                <a:latin typeface="Times New Roman" pitchFamily="18" charset="0"/>
                <a:cs typeface="Times New Roman" pitchFamily="18" charset="0"/>
              </a:rPr>
              <a:t>in surgery are used to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:</a:t>
            </a:r>
          </a:p>
          <a:p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cut</a:t>
            </a:r>
          </a:p>
          <a:p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coagulate</a:t>
            </a:r>
          </a:p>
          <a:p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vaporize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or</a:t>
            </a:r>
          </a:p>
          <a:p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ablate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the tissues with little or no damage to surrounding areas.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6"/>
          <p:cNvSpPr>
            <a:spLocks noChangeArrowheads="1"/>
          </p:cNvSpPr>
          <p:nvPr/>
        </p:nvSpPr>
        <p:spPr bwMode="auto">
          <a:xfrm>
            <a:off x="228600" y="457200"/>
            <a:ext cx="8991600" cy="532453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Laser surgery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as </a:t>
            </a:r>
            <a:r>
              <a:rPr lang="en-US" sz="20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effective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20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safe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procedure is well established in </a:t>
            </a:r>
            <a:r>
              <a:rPr lang="en-US" sz="2000" b="1" u="sng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1981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due to:-</a:t>
            </a:r>
          </a:p>
          <a:p>
            <a:pPr>
              <a:buFontTx/>
              <a:buChar char="-"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1-  The development of </a:t>
            </a:r>
            <a:r>
              <a:rPr lang="en-US" sz="2000" b="1" u="sng" dirty="0">
                <a:latin typeface="Times New Roman" pitchFamily="18" charset="0"/>
                <a:cs typeface="Times New Roman" pitchFamily="18" charset="0"/>
              </a:rPr>
              <a:t>new </a:t>
            </a:r>
            <a:r>
              <a:rPr lang="en-US" sz="2000" b="1" u="sng" dirty="0" smtClean="0">
                <a:latin typeface="Times New Roman" pitchFamily="18" charset="0"/>
                <a:cs typeface="Times New Roman" pitchFamily="18" charset="0"/>
              </a:rPr>
              <a:t>laser </a:t>
            </a:r>
            <a:r>
              <a:rPr lang="en-US" sz="2000" b="1" u="sng" dirty="0">
                <a:latin typeface="Times New Roman" pitchFamily="18" charset="0"/>
                <a:cs typeface="Times New Roman" pitchFamily="18" charset="0"/>
              </a:rPr>
              <a:t>technology and technique</a:t>
            </a:r>
            <a:r>
              <a:rPr lang="en-US" sz="2000" u="sng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     2-  Finding of new and cheaper </a:t>
            </a:r>
            <a:r>
              <a:rPr lang="en-US" sz="2000" b="1" u="sng" dirty="0">
                <a:latin typeface="Times New Roman" pitchFamily="18" charset="0"/>
                <a:cs typeface="Times New Roman" pitchFamily="18" charset="0"/>
              </a:rPr>
              <a:t>fiber optics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which is used in endoscopy. 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     3-  Understanding the concept of </a:t>
            </a:r>
            <a:r>
              <a:rPr lang="en-US" sz="2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laser 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tissue interaction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.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     4-  Availability of new high-power surgical applications technique including  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             .         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laser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interstitial thermal therapy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LITT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).    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     5- 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Safety precautions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rtl="0" eaLnBrk="0" hangingPunct="0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So Within the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last 30 years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laser surgery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has become a widely performed procedures.</a:t>
            </a:r>
          </a:p>
          <a:p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>
                <a:solidFill>
                  <a:srgbClr val="2C2C2C"/>
                </a:solidFill>
                <a:latin typeface="Times New Roman" pitchFamily="18" charset="0"/>
                <a:cs typeface="Times New Roman" pitchFamily="18" charset="0"/>
              </a:rPr>
              <a:t>If properly used                     effective and safe</a:t>
            </a:r>
          </a:p>
          <a:p>
            <a:endParaRPr lang="en-US" sz="2000" dirty="0">
              <a:solidFill>
                <a:srgbClr val="2C2C2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>
                <a:solidFill>
                  <a:srgbClr val="2C2C2C"/>
                </a:solidFill>
                <a:latin typeface="Times New Roman" pitchFamily="18" charset="0"/>
                <a:cs typeface="Times New Roman" pitchFamily="18" charset="0"/>
              </a:rPr>
              <a:t>If improperly used  </a:t>
            </a:r>
            <a:r>
              <a:rPr lang="en-US" sz="2000" dirty="0" smtClean="0">
                <a:solidFill>
                  <a:srgbClr val="2C2C2C"/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en-US" sz="2000" dirty="0">
                <a:solidFill>
                  <a:srgbClr val="2C2C2C"/>
                </a:solidFill>
                <a:latin typeface="Times New Roman" pitchFamily="18" charset="0"/>
                <a:cs typeface="Times New Roman" pitchFamily="18" charset="0"/>
              </a:rPr>
              <a:t>not effective and unsafe                 </a:t>
            </a:r>
            <a:r>
              <a:rPr lang="en-US" sz="2000" dirty="0" smtClean="0">
                <a:solidFill>
                  <a:srgbClr val="2C2C2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srgbClr val="2C2C2C"/>
                </a:solidFill>
                <a:latin typeface="Times New Roman" pitchFamily="18" charset="0"/>
                <a:cs typeface="Times New Roman" pitchFamily="18" charset="0"/>
              </a:rPr>
              <a:t>dangerous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>
                <a:solidFill>
                  <a:srgbClr val="2C2C2C"/>
                </a:solidFill>
                <a:latin typeface="Times New Roman" pitchFamily="18" charset="0"/>
                <a:cs typeface="Times New Roman" pitchFamily="18" charset="0"/>
              </a:rPr>
              <a:t>For this reason, a </a:t>
            </a:r>
            <a:r>
              <a:rPr lang="en-US" sz="2000" b="1" dirty="0">
                <a:solidFill>
                  <a:srgbClr val="2C2C2C"/>
                </a:solidFill>
                <a:latin typeface="Times New Roman" pitchFamily="18" charset="0"/>
                <a:cs typeface="Times New Roman" pitchFamily="18" charset="0"/>
              </a:rPr>
              <a:t>basic</a:t>
            </a:r>
            <a:r>
              <a:rPr lang="en-US" sz="2000" dirty="0">
                <a:solidFill>
                  <a:srgbClr val="2C2C2C"/>
                </a:solidFill>
                <a:latin typeface="Times New Roman" pitchFamily="18" charset="0"/>
                <a:cs typeface="Times New Roman" pitchFamily="18" charset="0"/>
              </a:rPr>
              <a:t> knowledge of lasers and their </a:t>
            </a:r>
            <a:r>
              <a:rPr lang="en-US" sz="2000" b="1" dirty="0">
                <a:solidFill>
                  <a:srgbClr val="2C2C2C"/>
                </a:solidFill>
                <a:latin typeface="Times New Roman" pitchFamily="18" charset="0"/>
                <a:cs typeface="Times New Roman" pitchFamily="18" charset="0"/>
              </a:rPr>
              <a:t>applications</a:t>
            </a:r>
            <a:r>
              <a:rPr lang="en-US" sz="2000" dirty="0">
                <a:solidFill>
                  <a:srgbClr val="2C2C2C"/>
                </a:solidFill>
                <a:latin typeface="Times New Roman" pitchFamily="18" charset="0"/>
                <a:cs typeface="Times New Roman" pitchFamily="18" charset="0"/>
              </a:rPr>
              <a:t> is essential  to every surgeon.</a:t>
            </a:r>
          </a:p>
        </p:txBody>
      </p:sp>
      <p:sp>
        <p:nvSpPr>
          <p:cNvPr id="31747" name="Line 7"/>
          <p:cNvSpPr>
            <a:spLocks noChangeShapeType="1"/>
          </p:cNvSpPr>
          <p:nvPr/>
        </p:nvSpPr>
        <p:spPr bwMode="auto">
          <a:xfrm>
            <a:off x="2209800" y="4038600"/>
            <a:ext cx="762000" cy="0"/>
          </a:xfrm>
          <a:prstGeom prst="line">
            <a:avLst/>
          </a:prstGeom>
          <a:noFill/>
          <a:ln w="53975">
            <a:solidFill>
              <a:srgbClr val="FF0000"/>
            </a:solidFill>
            <a:round/>
            <a:headEnd/>
            <a:tailEnd type="triangle" w="med" len="med"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1748" name="Line 8"/>
          <p:cNvSpPr>
            <a:spLocks noChangeShapeType="1"/>
          </p:cNvSpPr>
          <p:nvPr/>
        </p:nvSpPr>
        <p:spPr bwMode="auto">
          <a:xfrm>
            <a:off x="2362200" y="4648200"/>
            <a:ext cx="838200" cy="0"/>
          </a:xfrm>
          <a:prstGeom prst="line">
            <a:avLst/>
          </a:prstGeom>
          <a:noFill/>
          <a:ln w="53975">
            <a:solidFill>
              <a:srgbClr val="FF0000"/>
            </a:solidFill>
            <a:round/>
            <a:headEnd/>
            <a:tailEnd type="triangle" w="med" len="med"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1749" name="Line 9"/>
          <p:cNvSpPr>
            <a:spLocks noChangeShapeType="1"/>
          </p:cNvSpPr>
          <p:nvPr/>
        </p:nvSpPr>
        <p:spPr bwMode="auto">
          <a:xfrm>
            <a:off x="5791200" y="4648200"/>
            <a:ext cx="914400" cy="0"/>
          </a:xfrm>
          <a:prstGeom prst="line">
            <a:avLst/>
          </a:prstGeom>
          <a:noFill/>
          <a:ln w="53975">
            <a:solidFill>
              <a:srgbClr val="FF0000"/>
            </a:solidFill>
            <a:round/>
            <a:headEnd/>
            <a:tailEnd type="triangle" w="med" len="med"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1750" name="Rectangle 10"/>
          <p:cNvSpPr>
            <a:spLocks noChangeArrowheads="1"/>
          </p:cNvSpPr>
          <p:nvPr/>
        </p:nvSpPr>
        <p:spPr bwMode="auto">
          <a:xfrm>
            <a:off x="152400" y="228600"/>
            <a:ext cx="8839200" cy="6400800"/>
          </a:xfrm>
          <a:prstGeom prst="rect">
            <a:avLst/>
          </a:prstGeom>
          <a:noFill/>
          <a:ln w="88900" cmpd="tri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1752600" y="152400"/>
            <a:ext cx="4648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en-US" sz="2800" b="1" u="sng" dirty="0">
                <a:solidFill>
                  <a:srgbClr val="FF0000"/>
                </a:solidFill>
              </a:rPr>
              <a:t>Potential advantages of laser</a:t>
            </a:r>
            <a:r>
              <a:rPr lang="en-US" sz="2400" b="1" dirty="0"/>
              <a:t> </a:t>
            </a:r>
            <a:endParaRPr lang="en-US" sz="1800" b="1" dirty="0"/>
          </a:p>
        </p:txBody>
      </p:sp>
      <p:sp>
        <p:nvSpPr>
          <p:cNvPr id="24579" name="Rectangle 5"/>
          <p:cNvSpPr>
            <a:spLocks noChangeArrowheads="1"/>
          </p:cNvSpPr>
          <p:nvPr/>
        </p:nvSpPr>
        <p:spPr bwMode="auto">
          <a:xfrm>
            <a:off x="228600" y="1762125"/>
            <a:ext cx="8610600" cy="44862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marL="342900" indent="-342900"/>
            <a:r>
              <a:rPr lang="en-US" sz="1800" b="1" dirty="0">
                <a:solidFill>
                  <a:srgbClr val="0000FF"/>
                </a:solidFill>
              </a:rPr>
              <a:t>1.</a:t>
            </a:r>
            <a:r>
              <a:rPr lang="en-US" sz="1800" dirty="0"/>
              <a:t>   provides a </a:t>
            </a:r>
            <a:r>
              <a:rPr lang="en-US" sz="1800" b="1" i="1" dirty="0">
                <a:solidFill>
                  <a:srgbClr val="0000FF"/>
                </a:solidFill>
              </a:rPr>
              <a:t>clear, dry surgical field </a:t>
            </a:r>
            <a:r>
              <a:rPr lang="en-US" sz="1800" dirty="0"/>
              <a:t>(bloodless field), thus aided to the surgeon                   visibility and precision during the surgery i.e.: cuts and coagulates at the same time.</a:t>
            </a:r>
            <a:endParaRPr lang="en-US" sz="1800" dirty="0">
              <a:solidFill>
                <a:srgbClr val="FF0000"/>
              </a:solidFill>
            </a:endParaRPr>
          </a:p>
          <a:p>
            <a:pPr marL="342900" indent="-342900"/>
            <a:r>
              <a:rPr lang="en-US" sz="1800" b="1" dirty="0">
                <a:solidFill>
                  <a:srgbClr val="0000FF"/>
                </a:solidFill>
              </a:rPr>
              <a:t>2</a:t>
            </a:r>
            <a:r>
              <a:rPr lang="en-US" sz="1800" dirty="0">
                <a:solidFill>
                  <a:srgbClr val="0000FF"/>
                </a:solidFill>
              </a:rPr>
              <a:t>.</a:t>
            </a:r>
            <a:r>
              <a:rPr lang="en-US" sz="1800" dirty="0"/>
              <a:t>   </a:t>
            </a:r>
            <a:r>
              <a:rPr lang="en-US" sz="1800" b="1" i="1" dirty="0">
                <a:solidFill>
                  <a:srgbClr val="0000FF"/>
                </a:solidFill>
              </a:rPr>
              <a:t>Reduce Bleeding</a:t>
            </a:r>
            <a:r>
              <a:rPr lang="en-US" sz="1800" b="1" i="1" dirty="0"/>
              <a:t>:</a:t>
            </a:r>
            <a:r>
              <a:rPr lang="en-US" sz="1800" dirty="0"/>
              <a:t> ( in very vascular lesions there is minimal bleeding ),</a:t>
            </a:r>
          </a:p>
          <a:p>
            <a:pPr marL="342900" indent="-342900"/>
            <a:r>
              <a:rPr lang="en-US" sz="1800" dirty="0"/>
              <a:t>      laser energy cauterizes and seals small blood vessels, so achieves homeostasis. </a:t>
            </a:r>
            <a:endParaRPr lang="en-US" sz="1800" b="1" dirty="0">
              <a:solidFill>
                <a:srgbClr val="0000FF"/>
              </a:solidFill>
            </a:endParaRPr>
          </a:p>
          <a:p>
            <a:pPr marL="342900" indent="-342900"/>
            <a:r>
              <a:rPr lang="en-US" sz="1800" b="1" dirty="0">
                <a:solidFill>
                  <a:srgbClr val="0000FF"/>
                </a:solidFill>
              </a:rPr>
              <a:t>3.   </a:t>
            </a:r>
            <a:r>
              <a:rPr lang="en-US" sz="1800" b="1" i="1" dirty="0">
                <a:solidFill>
                  <a:srgbClr val="0000FF"/>
                </a:solidFill>
              </a:rPr>
              <a:t>Reduce Swelling and edema</a:t>
            </a:r>
            <a:r>
              <a:rPr lang="en-US" sz="1800" b="1" i="1" dirty="0"/>
              <a:t> : </a:t>
            </a:r>
            <a:r>
              <a:rPr lang="en-US" sz="1800" dirty="0"/>
              <a:t>laser energy seals lymphatic vessels, and reduces </a:t>
            </a:r>
            <a:r>
              <a:rPr lang="en-US" sz="1800" dirty="0" smtClean="0"/>
              <a:t>tissue </a:t>
            </a:r>
            <a:r>
              <a:rPr lang="en-US" sz="1800" dirty="0"/>
              <a:t>trauma, so minimizes inflammatory responses, reducing swelling</a:t>
            </a:r>
            <a:r>
              <a:rPr lang="en-US" sz="1800" b="1" i="1" dirty="0"/>
              <a:t>.</a:t>
            </a:r>
          </a:p>
          <a:p>
            <a:pPr marL="342900" indent="-342900"/>
            <a:r>
              <a:rPr lang="en-US" sz="1800" b="1" dirty="0">
                <a:solidFill>
                  <a:srgbClr val="0000FF"/>
                </a:solidFill>
              </a:rPr>
              <a:t>4</a:t>
            </a:r>
            <a:r>
              <a:rPr lang="en-US" sz="1800" b="1" i="1" dirty="0"/>
              <a:t>.   </a:t>
            </a:r>
            <a:r>
              <a:rPr lang="en-US" sz="1800" b="1" i="1" dirty="0">
                <a:solidFill>
                  <a:srgbClr val="0000FF"/>
                </a:solidFill>
              </a:rPr>
              <a:t>Reduce Infection</a:t>
            </a:r>
            <a:r>
              <a:rPr lang="en-US" sz="1800" b="1" i="1" dirty="0"/>
              <a:t>:</a:t>
            </a:r>
            <a:r>
              <a:rPr lang="en-US" sz="1800" dirty="0"/>
              <a:t> The laser energy acts as an </a:t>
            </a:r>
            <a:r>
              <a:rPr lang="en-US" sz="1800" u="sng" dirty="0">
                <a:solidFill>
                  <a:srgbClr val="0000FF"/>
                </a:solidFill>
              </a:rPr>
              <a:t>antimicrobial</a:t>
            </a:r>
            <a:r>
              <a:rPr lang="en-US" sz="1800" dirty="0">
                <a:solidFill>
                  <a:srgbClr val="0000FF"/>
                </a:solidFill>
              </a:rPr>
              <a:t>/</a:t>
            </a:r>
            <a:r>
              <a:rPr lang="en-US" sz="1800" u="sng" dirty="0">
                <a:solidFill>
                  <a:srgbClr val="0000FF"/>
                </a:solidFill>
              </a:rPr>
              <a:t>antibacteria</a:t>
            </a:r>
            <a:r>
              <a:rPr lang="en-US" sz="1800" dirty="0">
                <a:solidFill>
                  <a:srgbClr val="0000FF"/>
                </a:solidFill>
              </a:rPr>
              <a:t>l</a:t>
            </a:r>
            <a:r>
              <a:rPr lang="en-US" sz="1800" dirty="0"/>
              <a:t> agent by            producing high temperatures, which effectively eliminating microorganisms.</a:t>
            </a:r>
          </a:p>
          <a:p>
            <a:pPr marL="342900" indent="-342900"/>
            <a:r>
              <a:rPr lang="en-US" sz="1800" b="1" dirty="0">
                <a:solidFill>
                  <a:srgbClr val="0000FF"/>
                </a:solidFill>
              </a:rPr>
              <a:t>5</a:t>
            </a:r>
            <a:r>
              <a:rPr lang="en-US" sz="1800" dirty="0"/>
              <a:t>.   </a:t>
            </a:r>
            <a:r>
              <a:rPr lang="en-US" sz="1800" b="1" i="1" dirty="0">
                <a:solidFill>
                  <a:srgbClr val="0000FF"/>
                </a:solidFill>
              </a:rPr>
              <a:t>Reduce risk of </a:t>
            </a:r>
            <a:r>
              <a:rPr lang="en-US" sz="1800" b="1" i="1" dirty="0" smtClean="0">
                <a:solidFill>
                  <a:srgbClr val="0000FF"/>
                </a:solidFill>
              </a:rPr>
              <a:t>transmitted </a:t>
            </a:r>
            <a:r>
              <a:rPr lang="en-US" sz="1800" b="1" i="1" dirty="0">
                <a:solidFill>
                  <a:srgbClr val="0000FF"/>
                </a:solidFill>
              </a:rPr>
              <a:t>infection</a:t>
            </a:r>
            <a:r>
              <a:rPr lang="en-US" sz="1800" dirty="0"/>
              <a:t> because no physical contact with </a:t>
            </a:r>
            <a:r>
              <a:rPr lang="en-US" sz="1800" dirty="0" smtClean="0"/>
              <a:t>the </a:t>
            </a:r>
            <a:r>
              <a:rPr lang="en-US" sz="1800" dirty="0"/>
              <a:t>patient </a:t>
            </a:r>
            <a:r>
              <a:rPr lang="en-US" sz="1800" dirty="0" smtClean="0"/>
              <a:t> ("</a:t>
            </a:r>
            <a:r>
              <a:rPr lang="en-US" sz="1800" dirty="0"/>
              <a:t>no touch" technique</a:t>
            </a:r>
            <a:r>
              <a:rPr lang="en-US" sz="1800" dirty="0" smtClean="0"/>
              <a:t>).     </a:t>
            </a:r>
            <a:endParaRPr lang="en-US" sz="1800" dirty="0"/>
          </a:p>
          <a:p>
            <a:pPr marL="342900" indent="-342900"/>
            <a:r>
              <a:rPr lang="en-US" sz="1800" b="1" dirty="0">
                <a:solidFill>
                  <a:srgbClr val="0000FF"/>
                </a:solidFill>
              </a:rPr>
              <a:t>6.   </a:t>
            </a:r>
            <a:r>
              <a:rPr lang="en-US" sz="1800" b="1" i="1" dirty="0">
                <a:solidFill>
                  <a:srgbClr val="0000FF"/>
                </a:solidFill>
              </a:rPr>
              <a:t>Reduce local tumor recurrence</a:t>
            </a:r>
            <a:r>
              <a:rPr lang="en-US" sz="1800" dirty="0"/>
              <a:t> Reduction in the spread of metastasis by </a:t>
            </a:r>
            <a:r>
              <a:rPr lang="en-US" sz="1800" u="sng" dirty="0"/>
              <a:t>killing </a:t>
            </a:r>
            <a:r>
              <a:rPr lang="en-US" sz="1800" dirty="0" smtClean="0"/>
              <a:t>  </a:t>
            </a:r>
            <a:r>
              <a:rPr lang="en-US" sz="1800" dirty="0"/>
              <a:t>of malignant cells by (</a:t>
            </a:r>
            <a:r>
              <a:rPr lang="en-US" sz="1800" i="1" dirty="0">
                <a:solidFill>
                  <a:srgbClr val="0000FF"/>
                </a:solidFill>
              </a:rPr>
              <a:t>direct anticancer effect</a:t>
            </a:r>
            <a:r>
              <a:rPr lang="en-US" sz="1800" dirty="0"/>
              <a:t>)  and sealing of lymphatic vessel. </a:t>
            </a:r>
            <a:endParaRPr lang="en-US" sz="1800" b="1" dirty="0">
              <a:solidFill>
                <a:srgbClr val="0000FF"/>
              </a:solidFill>
            </a:endParaRPr>
          </a:p>
          <a:p>
            <a:pPr marL="342900" indent="-342900"/>
            <a:r>
              <a:rPr lang="en-US" sz="1800" b="1" dirty="0">
                <a:solidFill>
                  <a:srgbClr val="0000FF"/>
                </a:solidFill>
              </a:rPr>
              <a:t>7    </a:t>
            </a:r>
            <a:r>
              <a:rPr lang="en-US" sz="1800" b="1" i="1" dirty="0">
                <a:solidFill>
                  <a:srgbClr val="0000FF"/>
                </a:solidFill>
              </a:rPr>
              <a:t>Reduce Pain</a:t>
            </a:r>
            <a:r>
              <a:rPr lang="en-US" sz="1800" b="1" i="1" dirty="0"/>
              <a:t>:</a:t>
            </a:r>
            <a:r>
              <a:rPr lang="en-US" sz="1800" dirty="0"/>
              <a:t> The laser beam seals nerve endings as it incises through tissue.</a:t>
            </a:r>
          </a:p>
          <a:p>
            <a:pPr marL="342900" indent="-342900"/>
            <a:r>
              <a:rPr lang="en-US" sz="1800" b="1" dirty="0">
                <a:solidFill>
                  <a:srgbClr val="0000FF"/>
                </a:solidFill>
              </a:rPr>
              <a:t>8</a:t>
            </a:r>
            <a:r>
              <a:rPr lang="en-US" sz="1800" dirty="0"/>
              <a:t>.   </a:t>
            </a:r>
            <a:r>
              <a:rPr lang="en-US" sz="1800" b="1" i="1" dirty="0">
                <a:solidFill>
                  <a:srgbClr val="0000FF"/>
                </a:solidFill>
              </a:rPr>
              <a:t>Reduce the need for G.A</a:t>
            </a:r>
            <a:r>
              <a:rPr lang="en-US" sz="1800" b="1" dirty="0">
                <a:solidFill>
                  <a:srgbClr val="0000FF"/>
                </a:solidFill>
              </a:rPr>
              <a:t>:</a:t>
            </a:r>
            <a:r>
              <a:rPr lang="en-US" sz="1800" dirty="0"/>
              <a:t> Commonly under local or no anesthesia</a:t>
            </a:r>
          </a:p>
          <a:p>
            <a:pPr marL="342900" indent="-342900"/>
            <a:r>
              <a:rPr lang="en-US" sz="1800" b="1" dirty="0">
                <a:solidFill>
                  <a:srgbClr val="0000FF"/>
                </a:solidFill>
              </a:rPr>
              <a:t>9</a:t>
            </a:r>
            <a:r>
              <a:rPr lang="en-US" sz="1800" dirty="0"/>
              <a:t>.   </a:t>
            </a:r>
            <a:r>
              <a:rPr lang="en-US" sz="1800" b="1" i="1" dirty="0">
                <a:solidFill>
                  <a:srgbClr val="0000FF"/>
                </a:solidFill>
              </a:rPr>
              <a:t>Reduce recovery time:</a:t>
            </a:r>
            <a:r>
              <a:rPr lang="en-US" sz="1800" dirty="0"/>
              <a:t> so the patient return rapidly to normal daily activities</a:t>
            </a:r>
          </a:p>
          <a:p>
            <a:pPr marL="342900" indent="-342900"/>
            <a:r>
              <a:rPr lang="en-US" sz="1800" b="1" dirty="0">
                <a:solidFill>
                  <a:srgbClr val="0000FF"/>
                </a:solidFill>
              </a:rPr>
              <a:t>10</a:t>
            </a:r>
            <a:r>
              <a:rPr lang="en-US" sz="1800" dirty="0"/>
              <a:t>. </a:t>
            </a:r>
            <a:r>
              <a:rPr lang="en-US" sz="1800" b="1" i="1" dirty="0">
                <a:solidFill>
                  <a:srgbClr val="0000FF"/>
                </a:solidFill>
              </a:rPr>
              <a:t>Reduce of operative time.</a:t>
            </a:r>
          </a:p>
        </p:txBody>
      </p:sp>
      <p:sp>
        <p:nvSpPr>
          <p:cNvPr id="24580" name="Rectangle 8"/>
          <p:cNvSpPr>
            <a:spLocks noChangeArrowheads="1"/>
          </p:cNvSpPr>
          <p:nvPr/>
        </p:nvSpPr>
        <p:spPr bwMode="auto">
          <a:xfrm>
            <a:off x="228600" y="685800"/>
            <a:ext cx="8610600" cy="1006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sz="2400" b="1" dirty="0">
                <a:solidFill>
                  <a:srgbClr val="FF3300"/>
                </a:solidFill>
              </a:rPr>
              <a:t>Why we use laser in surgery ?</a:t>
            </a:r>
          </a:p>
          <a:p>
            <a:r>
              <a:rPr lang="en-US" sz="1800" dirty="0"/>
              <a:t>Laser Surgery may have certain advantages as compared with other surgical instruments. These include:</a:t>
            </a:r>
          </a:p>
        </p:txBody>
      </p:sp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152400" y="152400"/>
            <a:ext cx="8763000" cy="6477000"/>
          </a:xfrm>
          <a:prstGeom prst="rect">
            <a:avLst/>
          </a:prstGeom>
          <a:noFill/>
          <a:ln w="88900" cmpd="tri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8" name="Rectangle 4"/>
          <p:cNvSpPr>
            <a:spLocks noChangeArrowheads="1"/>
          </p:cNvSpPr>
          <p:nvPr/>
        </p:nvSpPr>
        <p:spPr bwMode="auto">
          <a:xfrm>
            <a:off x="228600" y="381000"/>
            <a:ext cx="8610600" cy="532453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98463" indent="-398463">
              <a:defRPr/>
            </a:pPr>
            <a:r>
              <a:rPr lang="en-US" sz="2000" dirty="0">
                <a:solidFill>
                  <a:srgbClr val="0000FF"/>
                </a:solidFill>
              </a:rPr>
              <a:t>11. </a:t>
            </a:r>
            <a:r>
              <a:rPr lang="en-US" sz="2000" b="1" dirty="0">
                <a:solidFill>
                  <a:srgbClr val="0000FF"/>
                </a:solidFill>
              </a:rPr>
              <a:t>Precision, </a:t>
            </a:r>
            <a:r>
              <a:rPr lang="en-US" sz="2000" dirty="0"/>
              <a:t>highly precise incision, </a:t>
            </a:r>
            <a:r>
              <a:rPr lang="en-US" sz="2000" b="1" dirty="0"/>
              <a:t>not affect the surrounding tissues.</a:t>
            </a:r>
            <a:r>
              <a:rPr lang="en-US" sz="2000" dirty="0"/>
              <a:t>                         i.e. </a:t>
            </a:r>
            <a:r>
              <a:rPr lang="en-US" sz="2000" b="1" dirty="0"/>
              <a:t>- </a:t>
            </a:r>
            <a:r>
              <a:rPr lang="en-US" sz="2000" dirty="0"/>
              <a:t>This advantage is very helpful when a doctor must operate in a </a:t>
            </a:r>
            <a:r>
              <a:rPr lang="en-US" sz="2000" b="1" dirty="0"/>
              <a:t>tiny area</a:t>
            </a:r>
            <a:r>
              <a:rPr lang="en-US" sz="2000" dirty="0"/>
              <a:t>                    that is surrounded by </a:t>
            </a:r>
            <a:r>
              <a:rPr lang="en-US" sz="2000" u="sng" dirty="0"/>
              <a:t>important structure or organs</a:t>
            </a:r>
            <a:r>
              <a:rPr lang="en-US" sz="2000" dirty="0"/>
              <a:t>. (</a:t>
            </a:r>
            <a:r>
              <a:rPr lang="en-US" sz="2000" dirty="0">
                <a:solidFill>
                  <a:srgbClr val="0000FF"/>
                </a:solidFill>
              </a:rPr>
              <a:t>Microsurgery</a:t>
            </a:r>
            <a:r>
              <a:rPr lang="en-US" sz="2000" dirty="0"/>
              <a:t>). </a:t>
            </a:r>
          </a:p>
          <a:p>
            <a:pPr marL="398463" indent="-398463">
              <a:defRPr/>
            </a:pPr>
            <a:r>
              <a:rPr lang="en-US" sz="2000" dirty="0"/>
              <a:t>        </a:t>
            </a:r>
            <a:r>
              <a:rPr lang="en-US" sz="2000" dirty="0" smtClean="0"/>
              <a:t>A </a:t>
            </a:r>
            <a:r>
              <a:rPr lang="en-US" sz="2000" dirty="0"/>
              <a:t>focused laser can make incisions </a:t>
            </a:r>
            <a:r>
              <a:rPr lang="en-US" sz="2000" b="1" dirty="0"/>
              <a:t>half a micron</a:t>
            </a:r>
            <a:r>
              <a:rPr lang="en-US" sz="2000" dirty="0"/>
              <a:t> wide, compared to </a:t>
            </a:r>
            <a:r>
              <a:rPr lang="en-US" sz="2000" dirty="0" smtClean="0"/>
              <a:t>about</a:t>
            </a:r>
            <a:r>
              <a:rPr lang="en-US" sz="2000" b="1" dirty="0" smtClean="0">
                <a:solidFill>
                  <a:srgbClr val="0000FF"/>
                </a:solidFill>
              </a:rPr>
              <a:t> </a:t>
            </a:r>
            <a:r>
              <a:rPr lang="en-US" sz="2000" b="1" dirty="0"/>
              <a:t>80 microns</a:t>
            </a:r>
            <a:r>
              <a:rPr lang="en-US" sz="2000" dirty="0"/>
              <a:t> for the diameter of a human hair.  </a:t>
            </a:r>
          </a:p>
          <a:p>
            <a:pPr>
              <a:defRPr/>
            </a:pPr>
            <a:r>
              <a:rPr lang="en-US" sz="2000" dirty="0">
                <a:solidFill>
                  <a:srgbClr val="0000FF"/>
                </a:solidFill>
              </a:rPr>
              <a:t>12. </a:t>
            </a:r>
            <a:r>
              <a:rPr lang="en-US" sz="2000" dirty="0"/>
              <a:t>Less scarring and better cosmetic effect</a:t>
            </a:r>
          </a:p>
          <a:p>
            <a:pPr>
              <a:defRPr/>
            </a:pPr>
            <a:r>
              <a:rPr lang="en-US" sz="2000" dirty="0">
                <a:solidFill>
                  <a:srgbClr val="0000FF"/>
                </a:solidFill>
              </a:rPr>
              <a:t>13.</a:t>
            </a:r>
            <a:r>
              <a:rPr lang="en-US" sz="2000" dirty="0"/>
              <a:t> Fewer instruments in the field.</a:t>
            </a:r>
          </a:p>
          <a:p>
            <a:pPr>
              <a:defRPr/>
            </a:pPr>
            <a:r>
              <a:rPr lang="en-US" sz="2000" dirty="0">
                <a:solidFill>
                  <a:srgbClr val="0000FF"/>
                </a:solidFill>
              </a:rPr>
              <a:t>14.</a:t>
            </a:r>
            <a:r>
              <a:rPr lang="en-US" sz="2000" dirty="0"/>
              <a:t> </a:t>
            </a:r>
            <a:r>
              <a:rPr lang="en-US" sz="2000" u="sng" dirty="0">
                <a:solidFill>
                  <a:srgbClr val="0000FF"/>
                </a:solidFill>
              </a:rPr>
              <a:t>Finally</a:t>
            </a:r>
            <a:r>
              <a:rPr lang="en-US" sz="2000" dirty="0"/>
              <a:t>: Laser surgery is </a:t>
            </a:r>
            <a:r>
              <a:rPr lang="en-US" sz="2000" b="1" i="1" dirty="0">
                <a:solidFill>
                  <a:srgbClr val="0000FF"/>
                </a:solidFill>
              </a:rPr>
              <a:t>much safer</a:t>
            </a:r>
            <a:r>
              <a:rPr lang="en-US" sz="2000" dirty="0"/>
              <a:t> than conventional surgery because:</a:t>
            </a:r>
          </a:p>
          <a:p>
            <a:pPr>
              <a:defRPr/>
            </a:pPr>
            <a:r>
              <a:rPr lang="en-US" sz="2000" dirty="0"/>
              <a:t>                 - reducing the need for general anesthesia</a:t>
            </a:r>
          </a:p>
          <a:p>
            <a:pPr>
              <a:defRPr/>
            </a:pPr>
            <a:r>
              <a:rPr lang="en-US" sz="2000" dirty="0"/>
              <a:t>                 - reducing the need for blood transfusions</a:t>
            </a:r>
          </a:p>
          <a:p>
            <a:pPr>
              <a:defRPr/>
            </a:pPr>
            <a:r>
              <a:rPr lang="en-US" sz="2000" dirty="0"/>
              <a:t>                 - reducing the risk of infection</a:t>
            </a:r>
          </a:p>
          <a:p>
            <a:pPr>
              <a:defRPr/>
            </a:pPr>
            <a:r>
              <a:rPr lang="en-US" sz="2000" dirty="0"/>
              <a:t>                 - shorter hospital stay </a:t>
            </a:r>
          </a:p>
          <a:p>
            <a:pPr>
              <a:defRPr/>
            </a:pPr>
            <a:endParaRPr lang="en-US" sz="2000" dirty="0"/>
          </a:p>
          <a:p>
            <a:pPr>
              <a:defRPr/>
            </a:pPr>
            <a:endParaRPr lang="en-US" sz="2000" dirty="0"/>
          </a:p>
          <a:p>
            <a:pPr>
              <a:defRPr/>
            </a:pPr>
            <a:r>
              <a:rPr lang="en-US" sz="2000" b="1" u="sng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NOTE</a:t>
            </a:r>
            <a:r>
              <a:rPr lang="en-US" sz="2000" b="1" u="sng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:-</a:t>
            </a:r>
            <a:r>
              <a:rPr lang="en-US" sz="2000" dirty="0"/>
              <a:t> </a:t>
            </a:r>
          </a:p>
          <a:p>
            <a:pPr>
              <a:defRPr/>
            </a:pPr>
            <a:r>
              <a:rPr lang="en-US" sz="2000" dirty="0"/>
              <a:t>Although </a:t>
            </a:r>
            <a:r>
              <a:rPr lang="en-US" sz="2000" dirty="0">
                <a:solidFill>
                  <a:srgbClr val="FF0000"/>
                </a:solidFill>
              </a:rPr>
              <a:t>laser surgery </a:t>
            </a:r>
            <a:r>
              <a:rPr lang="en-US" sz="2000" dirty="0"/>
              <a:t>provide many advantages, it is </a:t>
            </a:r>
            <a:r>
              <a:rPr lang="en-US" sz="2000" u="sng" dirty="0"/>
              <a:t>unlikely</a:t>
            </a:r>
            <a:r>
              <a:rPr lang="en-US" sz="2000" dirty="0"/>
              <a:t> that they will completely replace scalpels and other “standard” instruments.</a:t>
            </a:r>
          </a:p>
        </p:txBody>
      </p:sp>
      <p:sp>
        <p:nvSpPr>
          <p:cNvPr id="3" name="Rectangle 10"/>
          <p:cNvSpPr>
            <a:spLocks noChangeArrowheads="1"/>
          </p:cNvSpPr>
          <p:nvPr/>
        </p:nvSpPr>
        <p:spPr bwMode="auto">
          <a:xfrm>
            <a:off x="152400" y="152400"/>
            <a:ext cx="8839200" cy="6477000"/>
          </a:xfrm>
          <a:prstGeom prst="rect">
            <a:avLst/>
          </a:prstGeom>
          <a:noFill/>
          <a:ln w="88900" cmpd="tri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8" name="Rectangle 4"/>
          <p:cNvSpPr>
            <a:spLocks noChangeArrowheads="1"/>
          </p:cNvSpPr>
          <p:nvPr/>
        </p:nvSpPr>
        <p:spPr bwMode="auto">
          <a:xfrm>
            <a:off x="457200" y="347991"/>
            <a:ext cx="4028603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2800" b="1" u="sng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Disadvantages 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of laser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:- </a:t>
            </a:r>
          </a:p>
        </p:txBody>
      </p:sp>
      <p:sp>
        <p:nvSpPr>
          <p:cNvPr id="26627" name="Rectangle 5"/>
          <p:cNvSpPr>
            <a:spLocks noChangeArrowheads="1"/>
          </p:cNvSpPr>
          <p:nvPr/>
        </p:nvSpPr>
        <p:spPr bwMode="auto">
          <a:xfrm>
            <a:off x="381000" y="1143000"/>
            <a:ext cx="8305800" cy="255454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marL="515938" indent="-515938">
              <a:buClr>
                <a:srgbClr val="093EE7"/>
              </a:buClr>
              <a:buFont typeface="Wingdings" pitchFamily="2" charset="2"/>
              <a:buChar char="v"/>
            </a:pPr>
            <a:r>
              <a:rPr lang="en-US" sz="2000" dirty="0" smtClean="0">
                <a:latin typeface="+mj-lt"/>
                <a:cs typeface="Times New Roman" pitchFamily="18" charset="0"/>
              </a:rPr>
              <a:t>Laser </a:t>
            </a:r>
            <a:r>
              <a:rPr lang="en-US" sz="2000" dirty="0">
                <a:latin typeface="+mj-lt"/>
                <a:cs typeface="Times New Roman" pitchFamily="18" charset="0"/>
              </a:rPr>
              <a:t>surgery is far </a:t>
            </a:r>
            <a:r>
              <a:rPr lang="en-US" sz="2000" b="1" dirty="0">
                <a:solidFill>
                  <a:srgbClr val="093EE7"/>
                </a:solidFill>
                <a:latin typeface="+mj-lt"/>
                <a:cs typeface="Times New Roman" pitchFamily="18" charset="0"/>
              </a:rPr>
              <a:t>more expensive </a:t>
            </a:r>
            <a:r>
              <a:rPr lang="en-US" sz="2000" dirty="0">
                <a:latin typeface="+mj-lt"/>
                <a:cs typeface="Times New Roman" pitchFamily="18" charset="0"/>
              </a:rPr>
              <a:t>than the conventional surgery </a:t>
            </a:r>
            <a:r>
              <a:rPr lang="en-US" sz="2000" dirty="0" smtClean="0">
                <a:latin typeface="+mj-lt"/>
                <a:cs typeface="Times New Roman" pitchFamily="18" charset="0"/>
              </a:rPr>
              <a:t> </a:t>
            </a:r>
            <a:r>
              <a:rPr lang="en-US" sz="2000" dirty="0">
                <a:latin typeface="+mj-lt"/>
                <a:cs typeface="Times New Roman" pitchFamily="18" charset="0"/>
              </a:rPr>
              <a:t>(i.e. cost effectiveness is poor).</a:t>
            </a:r>
          </a:p>
          <a:p>
            <a:pPr marL="515938" indent="-515938">
              <a:buClr>
                <a:srgbClr val="093EE7"/>
              </a:buClr>
              <a:buFont typeface="Wingdings" pitchFamily="2" charset="2"/>
              <a:buChar char="v"/>
            </a:pPr>
            <a:r>
              <a:rPr lang="en-US" sz="2000" dirty="0" smtClean="0">
                <a:latin typeface="+mj-lt"/>
                <a:cs typeface="Times New Roman" pitchFamily="18" charset="0"/>
              </a:rPr>
              <a:t>Laser </a:t>
            </a:r>
            <a:r>
              <a:rPr lang="en-US" sz="2000" dirty="0">
                <a:latin typeface="+mj-lt"/>
                <a:cs typeface="Times New Roman" pitchFamily="18" charset="0"/>
              </a:rPr>
              <a:t>surgery requires </a:t>
            </a:r>
            <a:r>
              <a:rPr lang="en-US" sz="2000" b="1" dirty="0">
                <a:solidFill>
                  <a:srgbClr val="093EE7"/>
                </a:solidFill>
                <a:latin typeface="+mj-lt"/>
                <a:cs typeface="Times New Roman" pitchFamily="18" charset="0"/>
              </a:rPr>
              <a:t>training</a:t>
            </a:r>
            <a:r>
              <a:rPr lang="en-US" sz="2000" b="1" dirty="0">
                <a:latin typeface="+mj-lt"/>
                <a:cs typeface="Times New Roman" pitchFamily="18" charset="0"/>
              </a:rPr>
              <a:t> </a:t>
            </a:r>
            <a:r>
              <a:rPr lang="en-US" sz="2000" dirty="0">
                <a:latin typeface="+mj-lt"/>
                <a:cs typeface="Times New Roman" pitchFamily="18" charset="0"/>
              </a:rPr>
              <a:t>in laser basic and surgical techniques.    </a:t>
            </a:r>
            <a:endParaRPr lang="en-US" sz="2000" dirty="0" smtClean="0">
              <a:latin typeface="+mj-lt"/>
              <a:cs typeface="Times New Roman" pitchFamily="18" charset="0"/>
            </a:endParaRPr>
          </a:p>
          <a:p>
            <a:pPr marL="515938" indent="-515938">
              <a:buClr>
                <a:srgbClr val="093EE7"/>
              </a:buClr>
              <a:buFont typeface="Wingdings" pitchFamily="2" charset="2"/>
              <a:buChar char="v"/>
            </a:pPr>
            <a:r>
              <a:rPr lang="en-US" sz="2000" dirty="0" smtClean="0">
                <a:latin typeface="+mj-lt"/>
                <a:cs typeface="Times New Roman" pitchFamily="18" charset="0"/>
              </a:rPr>
              <a:t>Need </a:t>
            </a:r>
            <a:r>
              <a:rPr lang="en-US" sz="2000" b="1" dirty="0">
                <a:solidFill>
                  <a:srgbClr val="093EE7"/>
                </a:solidFill>
                <a:latin typeface="+mj-lt"/>
                <a:cs typeface="Times New Roman" pitchFamily="18" charset="0"/>
              </a:rPr>
              <a:t>safety precautions </a:t>
            </a:r>
            <a:r>
              <a:rPr lang="en-US" sz="2000" dirty="0">
                <a:latin typeface="+mj-lt"/>
                <a:cs typeface="Times New Roman" pitchFamily="18" charset="0"/>
              </a:rPr>
              <a:t>so that the patients, the staff, and the surgeons </a:t>
            </a:r>
            <a:r>
              <a:rPr lang="en-US" sz="2000" dirty="0" smtClean="0">
                <a:latin typeface="+mj-lt"/>
                <a:cs typeface="Times New Roman" pitchFamily="18" charset="0"/>
              </a:rPr>
              <a:t>are </a:t>
            </a:r>
            <a:r>
              <a:rPr lang="en-US" sz="2000" dirty="0">
                <a:latin typeface="+mj-lt"/>
                <a:cs typeface="Times New Roman" pitchFamily="18" charset="0"/>
              </a:rPr>
              <a:t>protected from laser hazard especially the eyes</a:t>
            </a:r>
            <a:r>
              <a:rPr lang="en-US" sz="2000" dirty="0" smtClean="0">
                <a:latin typeface="+mj-lt"/>
                <a:cs typeface="Times New Roman" pitchFamily="18" charset="0"/>
              </a:rPr>
              <a:t>,  </a:t>
            </a:r>
            <a:r>
              <a:rPr lang="en-US" sz="2000" dirty="0">
                <a:latin typeface="+mj-lt"/>
                <a:cs typeface="Times New Roman" pitchFamily="18" charset="0"/>
              </a:rPr>
              <a:t>so protective glasses are required during its use</a:t>
            </a:r>
            <a:r>
              <a:rPr lang="en-US" sz="2000" dirty="0" smtClean="0">
                <a:latin typeface="+mj-lt"/>
                <a:cs typeface="Times New Roman" pitchFamily="18" charset="0"/>
              </a:rPr>
              <a:t>.</a:t>
            </a:r>
            <a:r>
              <a:rPr lang="en-US" sz="2000" b="1" dirty="0" smtClean="0">
                <a:solidFill>
                  <a:srgbClr val="093EE7"/>
                </a:solidFill>
                <a:cs typeface="Times New Roman" pitchFamily="18" charset="0"/>
              </a:rPr>
              <a:t> </a:t>
            </a:r>
          </a:p>
          <a:p>
            <a:pPr marL="515938" indent="-515938">
              <a:buClr>
                <a:srgbClr val="093EE7"/>
              </a:buClr>
              <a:buFont typeface="Wingdings" pitchFamily="2" charset="2"/>
              <a:buChar char="v"/>
            </a:pPr>
            <a:r>
              <a:rPr lang="en-US" sz="2000" b="1" dirty="0" smtClean="0">
                <a:solidFill>
                  <a:srgbClr val="093EE7"/>
                </a:solidFill>
                <a:cs typeface="Times New Roman" pitchFamily="18" charset="0"/>
              </a:rPr>
              <a:t>Loss of tactile sensation </a:t>
            </a:r>
            <a:r>
              <a:rPr lang="en-US" sz="2000" dirty="0" smtClean="0">
                <a:cs typeface="Times New Roman" pitchFamily="18" charset="0"/>
              </a:rPr>
              <a:t>in using laser (commonly non touch technique).</a:t>
            </a:r>
          </a:p>
          <a:p>
            <a:pPr marL="515938" indent="-515938">
              <a:buClr>
                <a:srgbClr val="093EE7"/>
              </a:buClr>
              <a:buFont typeface="Wingdings" pitchFamily="2" charset="2"/>
              <a:buChar char="v"/>
            </a:pPr>
            <a:endParaRPr lang="en-US" sz="2000" dirty="0">
              <a:latin typeface="+mj-lt"/>
              <a:cs typeface="Times New Roman" pitchFamily="18" charset="0"/>
            </a:endParaRPr>
          </a:p>
        </p:txBody>
      </p:sp>
      <p:sp>
        <p:nvSpPr>
          <p:cNvPr id="4" name="Rectangle 10"/>
          <p:cNvSpPr>
            <a:spLocks noChangeArrowheads="1"/>
          </p:cNvSpPr>
          <p:nvPr/>
        </p:nvSpPr>
        <p:spPr bwMode="auto">
          <a:xfrm>
            <a:off x="152400" y="152400"/>
            <a:ext cx="8763000" cy="6477000"/>
          </a:xfrm>
          <a:prstGeom prst="rect">
            <a:avLst/>
          </a:prstGeom>
          <a:noFill/>
          <a:ln w="88900" cmpd="tri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>
            <a:spLocks noChangeArrowheads="1"/>
          </p:cNvSpPr>
          <p:nvPr/>
        </p:nvSpPr>
        <p:spPr bwMode="auto">
          <a:xfrm>
            <a:off x="152400" y="228600"/>
            <a:ext cx="8763000" cy="6400800"/>
          </a:xfrm>
          <a:prstGeom prst="rect">
            <a:avLst/>
          </a:prstGeom>
          <a:noFill/>
          <a:ln w="88900" cmpd="tri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7170" name="Picture 2" descr="C:\Users\wissam cd\Desktop\XXXXXXXXXXX\New folder\_DSC049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0216" y="428604"/>
            <a:ext cx="4542312" cy="6000768"/>
          </a:xfrm>
          <a:prstGeom prst="rect">
            <a:avLst/>
          </a:prstGeom>
          <a:noFill/>
        </p:spPr>
      </p:pic>
      <p:sp>
        <p:nvSpPr>
          <p:cNvPr id="5" name="مستطيل 4"/>
          <p:cNvSpPr/>
          <p:nvPr/>
        </p:nvSpPr>
        <p:spPr>
          <a:xfrm>
            <a:off x="428596" y="571480"/>
            <a:ext cx="32861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CO2 laser 10600 nm </a:t>
            </a:r>
            <a:endParaRPr lang="ar-IQ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/>
        </p:nvSpPr>
        <p:spPr>
          <a:xfrm>
            <a:off x="1980715" y="2445603"/>
            <a:ext cx="5105885" cy="830997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INTRODUCTION</a:t>
            </a:r>
            <a:endParaRPr lang="en-US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10"/>
          <p:cNvSpPr>
            <a:spLocks noChangeArrowheads="1"/>
          </p:cNvSpPr>
          <p:nvPr/>
        </p:nvSpPr>
        <p:spPr bwMode="auto">
          <a:xfrm>
            <a:off x="152400" y="228600"/>
            <a:ext cx="8763000" cy="6400800"/>
          </a:xfrm>
          <a:prstGeom prst="rect">
            <a:avLst/>
          </a:prstGeom>
          <a:noFill/>
          <a:ln w="88900" cmpd="tri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>
            <a:spLocks noChangeArrowheads="1"/>
          </p:cNvSpPr>
          <p:nvPr/>
        </p:nvSpPr>
        <p:spPr bwMode="auto">
          <a:xfrm>
            <a:off x="152400" y="228600"/>
            <a:ext cx="8763000" cy="6400800"/>
          </a:xfrm>
          <a:prstGeom prst="rect">
            <a:avLst/>
          </a:prstGeom>
          <a:noFill/>
          <a:ln w="88900" cmpd="tri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" name="مستطيل 2"/>
          <p:cNvSpPr/>
          <p:nvPr/>
        </p:nvSpPr>
        <p:spPr>
          <a:xfrm>
            <a:off x="285720" y="500042"/>
            <a:ext cx="378621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Q-Switch Nd:YAG laser</a:t>
            </a:r>
          </a:p>
          <a:p>
            <a:pPr algn="l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1064 nm , 532 nm  </a:t>
            </a:r>
            <a:endParaRPr lang="ar-IQ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wissam cd\Desktop\XXXXXXXXXXX\New folder\_DSC05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48" y="500042"/>
            <a:ext cx="4542312" cy="58579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>
            <a:spLocks noChangeArrowheads="1"/>
          </p:cNvSpPr>
          <p:nvPr/>
        </p:nvSpPr>
        <p:spPr bwMode="auto">
          <a:xfrm>
            <a:off x="152400" y="228600"/>
            <a:ext cx="8763000" cy="6400800"/>
          </a:xfrm>
          <a:prstGeom prst="rect">
            <a:avLst/>
          </a:prstGeom>
          <a:noFill/>
          <a:ln w="88900" cmpd="tri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5" name="Picture 3" descr="C:\Users\wissam cd\Desktop\XXXXXXXXXXX\New folder\_DSC05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357298"/>
            <a:ext cx="6929486" cy="4786346"/>
          </a:xfrm>
          <a:prstGeom prst="rect">
            <a:avLst/>
          </a:prstGeom>
          <a:noFill/>
        </p:spPr>
      </p:pic>
      <p:sp>
        <p:nvSpPr>
          <p:cNvPr id="6" name="مستطيل 5"/>
          <p:cNvSpPr/>
          <p:nvPr/>
        </p:nvSpPr>
        <p:spPr>
          <a:xfrm>
            <a:off x="1071538" y="428604"/>
            <a:ext cx="664373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Long pulse Nd:YAG laser 1064 nm </a:t>
            </a:r>
            <a:endParaRPr lang="ar-IQ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>
            <a:spLocks noChangeArrowheads="1"/>
          </p:cNvSpPr>
          <p:nvPr/>
        </p:nvSpPr>
        <p:spPr bwMode="auto">
          <a:xfrm>
            <a:off x="152400" y="228600"/>
            <a:ext cx="8763000" cy="6400800"/>
          </a:xfrm>
          <a:prstGeom prst="rect">
            <a:avLst/>
          </a:prstGeom>
          <a:noFill/>
          <a:ln w="88900" cmpd="tri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" name="مستطيل 2"/>
          <p:cNvSpPr/>
          <p:nvPr/>
        </p:nvSpPr>
        <p:spPr>
          <a:xfrm>
            <a:off x="2362200" y="533400"/>
            <a:ext cx="31502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Diodes 980 nm, 810 nm</a:t>
            </a:r>
            <a:endParaRPr lang="ar-IQ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2" name="Picture 2" descr="C:\Users\wissam cd\Desktop\010101\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214422"/>
            <a:ext cx="7429552" cy="45005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>
            <a:spLocks noChangeArrowheads="1"/>
          </p:cNvSpPr>
          <p:nvPr/>
        </p:nvSpPr>
        <p:spPr bwMode="auto">
          <a:xfrm>
            <a:off x="152400" y="228600"/>
            <a:ext cx="8763000" cy="6400800"/>
          </a:xfrm>
          <a:prstGeom prst="rect">
            <a:avLst/>
          </a:prstGeom>
          <a:noFill/>
          <a:ln w="88900" cmpd="tri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4098" name="Picture 2" descr="C:\Users\wissam cd\Desktop\XXXXXXXXXXX\New folder\_DSC05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86182" y="500042"/>
            <a:ext cx="4828064" cy="5572164"/>
          </a:xfrm>
          <a:prstGeom prst="rect">
            <a:avLst/>
          </a:prstGeom>
          <a:noFill/>
        </p:spPr>
      </p:pic>
      <p:sp>
        <p:nvSpPr>
          <p:cNvPr id="6" name="مستطيل 5"/>
          <p:cNvSpPr/>
          <p:nvPr/>
        </p:nvSpPr>
        <p:spPr>
          <a:xfrm>
            <a:off x="571472" y="571480"/>
            <a:ext cx="30003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Diode laser 940 nm</a:t>
            </a:r>
            <a:endParaRPr lang="ar-IQ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>
            <a:spLocks noChangeArrowheads="1"/>
          </p:cNvSpPr>
          <p:nvPr/>
        </p:nvSpPr>
        <p:spPr bwMode="auto">
          <a:xfrm>
            <a:off x="152400" y="228600"/>
            <a:ext cx="8763000" cy="6400800"/>
          </a:xfrm>
          <a:prstGeom prst="rect">
            <a:avLst/>
          </a:prstGeom>
          <a:noFill/>
          <a:ln w="88900" cmpd="tri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2050" name="Picture 2" descr="C:\Users\wissam cd\Desktop\XXXXXXXXXXX\New folder\_DSC049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457200"/>
            <a:ext cx="3352800" cy="2286000"/>
          </a:xfrm>
          <a:prstGeom prst="rect">
            <a:avLst/>
          </a:prstGeom>
          <a:noFill/>
        </p:spPr>
      </p:pic>
      <p:pic>
        <p:nvPicPr>
          <p:cNvPr id="2051" name="Picture 3" descr="C:\Users\wissam cd\Desktop\XXXXXXXXXXX\New folder\_DSC049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571480"/>
            <a:ext cx="3628478" cy="5072098"/>
          </a:xfrm>
          <a:prstGeom prst="rect">
            <a:avLst/>
          </a:prstGeom>
          <a:noFill/>
        </p:spPr>
      </p:pic>
      <p:sp>
        <p:nvSpPr>
          <p:cNvPr id="5" name="مربع نص 4"/>
          <p:cNvSpPr txBox="1"/>
          <p:nvPr/>
        </p:nvSpPr>
        <p:spPr>
          <a:xfrm>
            <a:off x="4946703" y="5715016"/>
            <a:ext cx="2198038" cy="40011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Diode laser 810 nm</a:t>
            </a:r>
            <a:endParaRPr lang="ar-IQ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762000" y="2768025"/>
            <a:ext cx="2198038" cy="40011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Diode laser 980 nm</a:t>
            </a:r>
            <a:endParaRPr lang="ar-IQ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C:\Users\wissam cd\Desktop\XXXXXXXXXXX\New folder\_DSC05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3505200"/>
            <a:ext cx="3276600" cy="2438400"/>
          </a:xfrm>
          <a:prstGeom prst="rect">
            <a:avLst/>
          </a:prstGeom>
          <a:noFill/>
        </p:spPr>
      </p:pic>
      <p:sp>
        <p:nvSpPr>
          <p:cNvPr id="8" name="مستطيل 7"/>
          <p:cNvSpPr/>
          <p:nvPr/>
        </p:nvSpPr>
        <p:spPr>
          <a:xfrm>
            <a:off x="838200" y="5943600"/>
            <a:ext cx="30003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Diode laser 940 nm</a:t>
            </a:r>
            <a:endParaRPr lang="ar-IQ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>
            <a:spLocks noChangeArrowheads="1"/>
          </p:cNvSpPr>
          <p:nvPr/>
        </p:nvSpPr>
        <p:spPr bwMode="auto">
          <a:xfrm>
            <a:off x="152400" y="228600"/>
            <a:ext cx="8763000" cy="6400800"/>
          </a:xfrm>
          <a:prstGeom prst="rect">
            <a:avLst/>
          </a:prstGeom>
          <a:noFill/>
          <a:ln w="88900" cmpd="tri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" name="مستطيل 2"/>
          <p:cNvSpPr/>
          <p:nvPr/>
        </p:nvSpPr>
        <p:spPr>
          <a:xfrm>
            <a:off x="2667000" y="381000"/>
            <a:ext cx="35848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Ho:YAG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laser 2100 nm</a:t>
            </a:r>
            <a:endParaRPr lang="ar-IQ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990600"/>
            <a:ext cx="2143140" cy="5581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4" descr="Photo-001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0" y="990600"/>
            <a:ext cx="57912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مجموعة 8"/>
          <p:cNvGrpSpPr/>
          <p:nvPr/>
        </p:nvGrpSpPr>
        <p:grpSpPr>
          <a:xfrm>
            <a:off x="152400" y="228600"/>
            <a:ext cx="8763000" cy="6400800"/>
            <a:chOff x="152400" y="228600"/>
            <a:chExt cx="8763000" cy="6400800"/>
          </a:xfrm>
        </p:grpSpPr>
        <p:sp>
          <p:nvSpPr>
            <p:cNvPr id="9218" name="Rectangle 4"/>
            <p:cNvSpPr>
              <a:spLocks noChangeArrowheads="1"/>
            </p:cNvSpPr>
            <p:nvPr/>
          </p:nvSpPr>
          <p:spPr bwMode="auto">
            <a:xfrm>
              <a:off x="363853" y="1295400"/>
              <a:ext cx="3217547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 rtl="0">
                <a:spcBef>
                  <a:spcPct val="50000"/>
                </a:spcBef>
              </a:pPr>
              <a:r>
                <a:rPr lang="en-US" sz="32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What is </a:t>
              </a:r>
              <a:r>
                <a:rPr lang="en-US" sz="32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LASER?</a:t>
              </a:r>
              <a:endParaRPr lang="en-US" sz="3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219" name="Rectangle 5"/>
            <p:cNvSpPr>
              <a:spLocks noChangeArrowheads="1"/>
            </p:cNvSpPr>
            <p:nvPr/>
          </p:nvSpPr>
          <p:spPr bwMode="auto">
            <a:xfrm>
              <a:off x="533400" y="2908300"/>
              <a:ext cx="3886200" cy="3416300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r>
                <a:rPr lang="en-US" sz="2400" b="1" i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      </a:t>
              </a:r>
              <a:r>
                <a:rPr lang="en-US" sz="2400" b="1" i="1" u="sng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L</a:t>
              </a:r>
              <a:r>
                <a:rPr lang="en-US" sz="2400" b="1" i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ight</a:t>
              </a:r>
            </a:p>
            <a:p>
              <a:endPara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en-US" sz="2400" b="1" i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     </a:t>
              </a:r>
              <a:r>
                <a:rPr lang="en-US" sz="2400" b="1" i="1" u="sng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  <a:r>
                <a:rPr lang="en-US" sz="2400" b="1" i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mplification</a:t>
              </a:r>
            </a:p>
            <a:p>
              <a:r>
                <a:rPr lang="en-US" sz="2400" b="1" i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by</a:t>
              </a:r>
            </a:p>
            <a:p>
              <a:r>
                <a:rPr lang="en-US" sz="2400" b="1" i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     </a:t>
              </a:r>
              <a:r>
                <a:rPr lang="en-US" sz="2400" b="1" i="1" u="sng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S</a:t>
              </a:r>
              <a:r>
                <a:rPr lang="en-US" sz="2400" b="1" i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timulated</a:t>
              </a:r>
              <a:r>
                <a:rPr lang="en-US" sz="2400" b="1" i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</a:p>
            <a:p>
              <a:endParaRPr lang="en-US" sz="2400" b="1" i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en-US" sz="2400" b="1" i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     </a:t>
              </a:r>
              <a:r>
                <a:rPr lang="en-US" sz="2400" b="1" i="1" u="sng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E</a:t>
              </a:r>
              <a:r>
                <a:rPr lang="en-US" sz="2400" b="1" i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mission</a:t>
              </a:r>
            </a:p>
            <a:p>
              <a:r>
                <a:rPr lang="en-US" sz="2400" b="1" i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Of</a:t>
              </a:r>
            </a:p>
            <a:p>
              <a:r>
                <a:rPr lang="en-US" sz="2400" b="1" i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     </a:t>
              </a:r>
              <a:r>
                <a:rPr lang="en-US" sz="2400" b="1" i="1" u="sng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sz="2400" b="1" i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adiation</a:t>
              </a:r>
            </a:p>
          </p:txBody>
        </p:sp>
        <p:sp>
          <p:nvSpPr>
            <p:cNvPr id="9220" name="Rectangle 9"/>
            <p:cNvSpPr>
              <a:spLocks noChangeArrowheads="1"/>
            </p:cNvSpPr>
            <p:nvPr/>
          </p:nvSpPr>
          <p:spPr bwMode="auto">
            <a:xfrm>
              <a:off x="457200" y="2133600"/>
              <a:ext cx="3850926" cy="40011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1" dirty="0">
                  <a:latin typeface="Times New Roman" pitchFamily="18" charset="0"/>
                  <a:cs typeface="Times New Roman" pitchFamily="18" charset="0"/>
                </a:rPr>
                <a:t>The word </a:t>
              </a:r>
              <a:r>
                <a:rPr lang="en-US" sz="20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LASER</a:t>
              </a:r>
              <a:r>
                <a:rPr lang="en-US" sz="2000" b="1" dirty="0">
                  <a:latin typeface="Times New Roman" pitchFamily="18" charset="0"/>
                  <a:cs typeface="Times New Roman" pitchFamily="18" charset="0"/>
                </a:rPr>
                <a:t> is an acronym:</a:t>
              </a:r>
            </a:p>
          </p:txBody>
        </p:sp>
        <p:sp>
          <p:nvSpPr>
            <p:cNvPr id="9221" name="Rectangle 10"/>
            <p:cNvSpPr>
              <a:spLocks noChangeArrowheads="1"/>
            </p:cNvSpPr>
            <p:nvPr/>
          </p:nvSpPr>
          <p:spPr bwMode="auto">
            <a:xfrm>
              <a:off x="152400" y="228600"/>
              <a:ext cx="8763000" cy="6400800"/>
            </a:xfrm>
            <a:prstGeom prst="rect">
              <a:avLst/>
            </a:prstGeom>
            <a:noFill/>
            <a:ln w="88900" cmpd="tri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9223" name="Picture 13" descr="who-invented-the-laser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953000" y="2438400"/>
              <a:ext cx="3276600" cy="3886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Rectangle 4"/>
            <p:cNvSpPr>
              <a:spLocks noChangeArrowheads="1"/>
            </p:cNvSpPr>
            <p:nvPr/>
          </p:nvSpPr>
          <p:spPr bwMode="auto">
            <a:xfrm>
              <a:off x="914400" y="457200"/>
              <a:ext cx="6699783" cy="584775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 algn="l"/>
              <a:r>
                <a:rPr lang="en-US" sz="3200" b="1" dirty="0" smtClean="0">
                  <a:solidFill>
                    <a:srgbClr val="FF0000"/>
                  </a:solidFill>
                  <a:cs typeface="Times New Roman" pitchFamily="18" charset="0"/>
                </a:rPr>
                <a:t>LASER FUNDAMENTALS (</a:t>
              </a:r>
              <a:r>
                <a:rPr lang="en-US" sz="3200" b="1" dirty="0" smtClean="0">
                  <a:solidFill>
                    <a:srgbClr val="FF0000"/>
                  </a:solidFill>
                  <a:ea typeface="Times New Roman" pitchFamily="18" charset="0"/>
                  <a:cs typeface="Times New Roman" pitchFamily="18" charset="0"/>
                </a:rPr>
                <a:t>PROPERTIES)</a:t>
              </a:r>
              <a:endParaRPr lang="en-US" sz="3200" b="1" dirty="0">
                <a:solidFill>
                  <a:srgbClr val="FF0000"/>
                </a:solidFill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مجموعة 10"/>
          <p:cNvGrpSpPr/>
          <p:nvPr/>
        </p:nvGrpSpPr>
        <p:grpSpPr>
          <a:xfrm>
            <a:off x="152400" y="228600"/>
            <a:ext cx="8763000" cy="6400800"/>
            <a:chOff x="152400" y="228600"/>
            <a:chExt cx="8763000" cy="6400800"/>
          </a:xfrm>
        </p:grpSpPr>
        <p:sp>
          <p:nvSpPr>
            <p:cNvPr id="256008" name="Rectangle 8"/>
            <p:cNvSpPr>
              <a:spLocks noChangeArrowheads="1"/>
            </p:cNvSpPr>
            <p:nvPr/>
          </p:nvSpPr>
          <p:spPr bwMode="auto">
            <a:xfrm>
              <a:off x="152400" y="2228195"/>
              <a:ext cx="6629400" cy="409342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marL="342900" indent="-342900">
                <a:buFontTx/>
                <a:buChar char="-"/>
              </a:pPr>
              <a:r>
                <a:rPr lang="en-US" sz="2000" dirty="0" smtClean="0">
                  <a:cs typeface="+mj-cs"/>
                </a:rPr>
                <a:t>Laser </a:t>
              </a:r>
              <a:r>
                <a:rPr lang="en-US" sz="2000" dirty="0">
                  <a:cs typeface="+mj-cs"/>
                </a:rPr>
                <a:t>is a </a:t>
              </a:r>
              <a:r>
                <a:rPr lang="en-US" sz="2000" b="1" dirty="0">
                  <a:solidFill>
                    <a:srgbClr val="FF0000"/>
                  </a:solidFill>
                  <a:cs typeface="+mj-cs"/>
                </a:rPr>
                <a:t>light </a:t>
              </a:r>
              <a:r>
                <a:rPr lang="en-US" sz="2000" dirty="0">
                  <a:cs typeface="+mj-cs"/>
                </a:rPr>
                <a:t>with </a:t>
              </a:r>
              <a:r>
                <a:rPr lang="en-US" sz="2000" u="sng" dirty="0">
                  <a:cs typeface="+mj-cs"/>
                </a:rPr>
                <a:t>special properties</a:t>
              </a:r>
            </a:p>
            <a:p>
              <a:pPr marL="342900" indent="-342900">
                <a:buFontTx/>
                <a:buChar char="-"/>
              </a:pPr>
              <a:r>
                <a:rPr lang="en-US" sz="2000" dirty="0" smtClean="0">
                  <a:cs typeface="+mj-cs"/>
                </a:rPr>
                <a:t>These </a:t>
              </a:r>
              <a:r>
                <a:rPr lang="en-US" sz="2000" b="1" dirty="0">
                  <a:solidFill>
                    <a:srgbClr val="FF0000"/>
                  </a:solidFill>
                  <a:cs typeface="+mj-cs"/>
                </a:rPr>
                <a:t>properties</a:t>
              </a:r>
              <a:r>
                <a:rPr lang="en-US" sz="2000" dirty="0">
                  <a:cs typeface="+mj-cs"/>
                </a:rPr>
                <a:t> include :-</a:t>
              </a:r>
            </a:p>
            <a:p>
              <a:pPr marL="342900" indent="-342900"/>
              <a:endParaRPr lang="en-US" sz="2000" dirty="0" smtClean="0">
                <a:cs typeface="+mj-cs"/>
              </a:endParaRPr>
            </a:p>
            <a:p>
              <a:pPr>
                <a:buFont typeface="Wingdings" pitchFamily="2" charset="2"/>
                <a:buChar char="v"/>
              </a:pPr>
              <a:r>
                <a:rPr lang="en-US" sz="2000" b="1" dirty="0" smtClean="0">
                  <a:solidFill>
                    <a:srgbClr val="3333FF"/>
                  </a:solidFill>
                </a:rPr>
                <a:t> Coherent :</a:t>
              </a:r>
              <a:r>
                <a:rPr lang="en-US" sz="2000" b="1" dirty="0" smtClean="0">
                  <a:solidFill>
                    <a:srgbClr val="0000FF"/>
                  </a:solidFill>
                </a:rPr>
                <a:t>  </a:t>
              </a:r>
              <a:r>
                <a:rPr lang="en-US" sz="2000" dirty="0" smtClean="0"/>
                <a:t>all waves are</a:t>
              </a:r>
              <a:r>
                <a:rPr lang="en-US" sz="2000" b="1" dirty="0" smtClean="0">
                  <a:solidFill>
                    <a:srgbClr val="0000FF"/>
                  </a:solidFill>
                </a:rPr>
                <a:t> </a:t>
              </a:r>
              <a:r>
                <a:rPr lang="en-US" sz="2000" dirty="0" smtClean="0"/>
                <a:t>in phase, synchronized</a:t>
              </a:r>
            </a:p>
            <a:p>
              <a:pPr>
                <a:buFont typeface="Wingdings" pitchFamily="2" charset="2"/>
                <a:buChar char="v"/>
              </a:pPr>
              <a:r>
                <a:rPr lang="en-US" sz="2000" b="1" dirty="0" smtClean="0">
                  <a:solidFill>
                    <a:srgbClr val="3333FF"/>
                  </a:solidFill>
                  <a:cs typeface="+mj-cs"/>
                </a:rPr>
                <a:t> </a:t>
              </a:r>
              <a:r>
                <a:rPr lang="en-US" sz="2000" b="1" dirty="0" smtClean="0">
                  <a:solidFill>
                    <a:srgbClr val="0000FF"/>
                  </a:solidFill>
                </a:rPr>
                <a:t>Collimated: </a:t>
              </a:r>
              <a:r>
                <a:rPr lang="en-US" sz="2000" dirty="0" smtClean="0"/>
                <a:t>parallel, no divergence, very narrow beam</a:t>
              </a:r>
              <a:endParaRPr lang="en-US" sz="2000" b="1" dirty="0" smtClean="0">
                <a:solidFill>
                  <a:srgbClr val="3333FF"/>
                </a:solidFill>
                <a:cs typeface="+mj-cs"/>
              </a:endParaRPr>
            </a:p>
            <a:p>
              <a:pPr>
                <a:buFont typeface="Wingdings" pitchFamily="2" charset="2"/>
                <a:buChar char="v"/>
              </a:pPr>
              <a:r>
                <a:rPr lang="en-US" sz="2000" b="1" dirty="0" smtClean="0">
                  <a:solidFill>
                    <a:srgbClr val="3333FF"/>
                  </a:solidFill>
                  <a:cs typeface="+mj-cs"/>
                </a:rPr>
                <a:t> Monochromatic</a:t>
              </a:r>
              <a:r>
                <a:rPr lang="en-US" sz="2000" b="1" dirty="0">
                  <a:solidFill>
                    <a:srgbClr val="3333FF"/>
                  </a:solidFill>
                  <a:cs typeface="+mj-cs"/>
                </a:rPr>
                <a:t>:</a:t>
              </a:r>
              <a:r>
                <a:rPr lang="en-US" sz="2000" dirty="0">
                  <a:cs typeface="+mj-cs"/>
                </a:rPr>
                <a:t> single color, single wavelength</a:t>
              </a:r>
            </a:p>
            <a:p>
              <a:pPr marL="280988" indent="-280988">
                <a:buFont typeface="Wingdings" pitchFamily="2" charset="2"/>
                <a:buChar char="v"/>
              </a:pPr>
              <a:r>
                <a:rPr lang="en-US" sz="2000" b="1" dirty="0" smtClean="0">
                  <a:solidFill>
                    <a:srgbClr val="3333FF"/>
                  </a:solidFill>
                  <a:cs typeface="+mj-cs"/>
                </a:rPr>
                <a:t>Unidirectional</a:t>
              </a:r>
              <a:r>
                <a:rPr lang="en-US" sz="2000" b="1" dirty="0">
                  <a:solidFill>
                    <a:srgbClr val="3333FF"/>
                  </a:solidFill>
                  <a:cs typeface="+mj-cs"/>
                </a:rPr>
                <a:t>:</a:t>
              </a:r>
              <a:r>
                <a:rPr lang="en-US" sz="2000" dirty="0">
                  <a:cs typeface="+mj-cs"/>
                </a:rPr>
                <a:t> one </a:t>
              </a:r>
              <a:r>
                <a:rPr lang="en-US" sz="2000" dirty="0" smtClean="0">
                  <a:cs typeface="+mj-cs"/>
                </a:rPr>
                <a:t>direction</a:t>
              </a:r>
              <a:endParaRPr lang="en-US" sz="2000" dirty="0">
                <a:cs typeface="+mj-cs"/>
              </a:endParaRPr>
            </a:p>
            <a:p>
              <a:pPr marL="280988" indent="-280988">
                <a:buFont typeface="Wingdings" pitchFamily="2" charset="2"/>
                <a:buChar char="v"/>
              </a:pPr>
              <a:r>
                <a:rPr lang="en-US" sz="2000" b="1" dirty="0" smtClean="0">
                  <a:solidFill>
                    <a:srgbClr val="3333FF"/>
                  </a:solidFill>
                  <a:cs typeface="+mj-cs"/>
                </a:rPr>
                <a:t>Highly </a:t>
              </a:r>
              <a:r>
                <a:rPr lang="en-US" sz="2000" b="1" dirty="0">
                  <a:solidFill>
                    <a:srgbClr val="3333FF"/>
                  </a:solidFill>
                  <a:cs typeface="+mj-cs"/>
                </a:rPr>
                <a:t>focused:</a:t>
              </a:r>
              <a:r>
                <a:rPr lang="en-US" sz="2000" dirty="0">
                  <a:cs typeface="+mj-cs"/>
                </a:rPr>
                <a:t> </a:t>
              </a:r>
              <a:r>
                <a:rPr lang="en-US" sz="2000" dirty="0" smtClean="0">
                  <a:solidFill>
                    <a:srgbClr val="100000"/>
                  </a:solidFill>
                  <a:latin typeface="Times New Roman" pitchFamily="18" charset="0"/>
                  <a:cs typeface="Times New Roman" pitchFamily="18" charset="0"/>
                </a:rPr>
                <a:t>concentrated with </a:t>
              </a:r>
              <a:r>
                <a:rPr lang="en-US" sz="2000" dirty="0" smtClean="0">
                  <a:cs typeface="+mj-cs"/>
                </a:rPr>
                <a:t>pinpoint </a:t>
              </a:r>
              <a:r>
                <a:rPr lang="en-US" sz="2000" dirty="0">
                  <a:cs typeface="+mj-cs"/>
                </a:rPr>
                <a:t>accuracy</a:t>
              </a:r>
            </a:p>
            <a:p>
              <a:pPr marL="280988" indent="-280988">
                <a:buFont typeface="Wingdings" pitchFamily="2" charset="2"/>
                <a:buChar char="v"/>
              </a:pPr>
              <a:r>
                <a:rPr lang="en-US" sz="2000" b="1" dirty="0" smtClean="0">
                  <a:solidFill>
                    <a:srgbClr val="0000FF"/>
                  </a:solidFill>
                  <a:cs typeface="+mj-cs"/>
                </a:rPr>
                <a:t>Brightness </a:t>
              </a:r>
              <a:r>
                <a:rPr lang="en-US" sz="2000" b="1" dirty="0">
                  <a:solidFill>
                    <a:srgbClr val="0000FF"/>
                  </a:solidFill>
                  <a:cs typeface="+mj-cs"/>
                </a:rPr>
                <a:t>: </a:t>
              </a:r>
              <a:r>
                <a:rPr lang="en-US" sz="2000" dirty="0">
                  <a:cs typeface="+mj-cs"/>
                </a:rPr>
                <a:t>extremely high-intensity( high energy)</a:t>
              </a:r>
              <a:endParaRPr lang="ar-IQ" sz="2000" dirty="0">
                <a:cs typeface="+mj-cs"/>
              </a:endParaRPr>
            </a:p>
            <a:p>
              <a:pPr marL="342900" indent="-342900"/>
              <a:r>
                <a:rPr lang="en-US" sz="2000" dirty="0">
                  <a:cs typeface="+mj-cs"/>
                </a:rPr>
                <a:t> </a:t>
              </a:r>
              <a:endParaRPr lang="en-US" sz="2000" dirty="0" smtClean="0">
                <a:cs typeface="+mj-cs"/>
              </a:endParaRPr>
            </a:p>
            <a:p>
              <a:pPr marL="342900" indent="-342900"/>
              <a:endParaRPr lang="en-US" sz="2000" dirty="0">
                <a:cs typeface="+mj-cs"/>
              </a:endParaRPr>
            </a:p>
            <a:p>
              <a:pPr marL="342900" indent="-342900"/>
              <a:r>
                <a:rPr lang="en-US" sz="2000" dirty="0" smtClean="0">
                  <a:cs typeface="+mj-cs"/>
                </a:rPr>
                <a:t>      These </a:t>
              </a:r>
              <a:r>
                <a:rPr lang="en-US" sz="2000" u="sng" dirty="0">
                  <a:cs typeface="+mj-cs"/>
                </a:rPr>
                <a:t>unique characteristics</a:t>
              </a:r>
              <a:r>
                <a:rPr lang="en-US" sz="2000" dirty="0">
                  <a:cs typeface="+mj-cs"/>
                </a:rPr>
                <a:t> make the laser useful for thousands of applications including medical applications.</a:t>
              </a:r>
              <a:r>
                <a:rPr lang="ar-SA" sz="2000" dirty="0">
                  <a:cs typeface="+mj-cs"/>
                </a:rPr>
                <a:t> </a:t>
              </a:r>
            </a:p>
          </p:txBody>
        </p:sp>
        <p:pic>
          <p:nvPicPr>
            <p:cNvPr id="256009" name="Picture 9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781800" y="609600"/>
              <a:ext cx="2057400" cy="22098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</p:pic>
        <p:pic>
          <p:nvPicPr>
            <p:cNvPr id="256010" name="Picture 10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781800" y="2971800"/>
              <a:ext cx="2057400" cy="1752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6011" name="Picture 11" descr="luce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781800" y="4876800"/>
              <a:ext cx="2057400" cy="1752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6014" name="Text Box 14"/>
            <p:cNvSpPr txBox="1">
              <a:spLocks noChangeArrowheads="1"/>
            </p:cNvSpPr>
            <p:nvPr/>
          </p:nvSpPr>
          <p:spPr bwMode="auto">
            <a:xfrm>
              <a:off x="228600" y="304800"/>
              <a:ext cx="2929007" cy="52322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800" b="1" u="sng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What is </a:t>
              </a:r>
              <a:r>
                <a:rPr lang="en-US" sz="2800" b="1" u="sng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LASER</a:t>
              </a:r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228600" y="1066800"/>
              <a:ext cx="5943600" cy="1015663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anchor="ctr">
              <a:spAutoFit/>
            </a:bodyPr>
            <a:lstStyle/>
            <a:p>
              <a:r>
                <a:rPr lang="en-US" sz="20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LASER</a:t>
              </a:r>
              <a:r>
                <a:rPr lang="en-US" sz="2000" dirty="0" smtClean="0">
                  <a:solidFill>
                    <a:srgbClr val="1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>
                  <a:solidFill>
                    <a:srgbClr val="100000"/>
                  </a:solidFill>
                  <a:latin typeface="Times New Roman" pitchFamily="18" charset="0"/>
                  <a:cs typeface="Times New Roman" pitchFamily="18" charset="0"/>
                </a:rPr>
                <a:t>is a concentrated narrow beam of </a:t>
              </a:r>
              <a:r>
                <a:rPr lang="en-US" sz="2000" b="1" dirty="0" smtClean="0">
                  <a:solidFill>
                    <a:srgbClr val="100000"/>
                  </a:solidFill>
                  <a:latin typeface="Times New Roman" pitchFamily="18" charset="0"/>
                  <a:cs typeface="Times New Roman" pitchFamily="18" charset="0"/>
                </a:rPr>
                <a:t>coherent, collimated, </a:t>
              </a:r>
              <a:r>
                <a:rPr lang="en-US" sz="2000" dirty="0" smtClean="0">
                  <a:solidFill>
                    <a:srgbClr val="1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smtClean="0">
                  <a:solidFill>
                    <a:srgbClr val="100000"/>
                  </a:solidFill>
                  <a:latin typeface="Times New Roman" pitchFamily="18" charset="0"/>
                  <a:cs typeface="Times New Roman" pitchFamily="18" charset="0"/>
                </a:rPr>
                <a:t>monochromatic </a:t>
              </a:r>
              <a:r>
                <a:rPr lang="en-US" sz="20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light</a:t>
              </a:r>
              <a:r>
                <a:rPr lang="en-US" sz="2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>
                  <a:solidFill>
                    <a:srgbClr val="100000"/>
                  </a:solidFill>
                  <a:latin typeface="Times New Roman" pitchFamily="18" charset="0"/>
                  <a:cs typeface="Times New Roman" pitchFamily="18" charset="0"/>
                </a:rPr>
                <a:t>with a </a:t>
              </a:r>
              <a:r>
                <a:rPr lang="en-US" sz="2000" b="1" dirty="0">
                  <a:solidFill>
                    <a:srgbClr val="100000"/>
                  </a:solidFill>
                  <a:latin typeface="Times New Roman" pitchFamily="18" charset="0"/>
                  <a:cs typeface="Times New Roman" pitchFamily="18" charset="0"/>
                </a:rPr>
                <a:t>high energy </a:t>
              </a:r>
              <a:r>
                <a:rPr lang="en-US" sz="2000" dirty="0">
                  <a:solidFill>
                    <a:srgbClr val="100000"/>
                  </a:solidFill>
                  <a:latin typeface="Times New Roman" pitchFamily="18" charset="0"/>
                  <a:cs typeface="Times New Roman" pitchFamily="18" charset="0"/>
                </a:rPr>
                <a:t>travelling in </a:t>
              </a:r>
              <a:r>
                <a:rPr lang="en-US" sz="2000" dirty="0" smtClean="0">
                  <a:solidFill>
                    <a:srgbClr val="100000"/>
                  </a:solidFill>
                  <a:latin typeface="Times New Roman" pitchFamily="18" charset="0"/>
                  <a:cs typeface="Times New Roman" pitchFamily="18" charset="0"/>
                </a:rPr>
                <a:t>a particular direction </a:t>
              </a:r>
              <a:r>
                <a:rPr lang="en-US" sz="2000" b="1" dirty="0" smtClean="0">
                  <a:solidFill>
                    <a:srgbClr val="100000"/>
                  </a:solidFill>
                  <a:latin typeface="Times New Roman" pitchFamily="18" charset="0"/>
                  <a:cs typeface="Times New Roman" pitchFamily="18" charset="0"/>
                </a:rPr>
                <a:t>( unidirectional).</a:t>
              </a:r>
              <a:endParaRPr lang="en-US" sz="2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سهم إلى اليمين 8"/>
            <p:cNvSpPr/>
            <p:nvPr/>
          </p:nvSpPr>
          <p:spPr>
            <a:xfrm rot="5400000">
              <a:off x="1028700" y="5295900"/>
              <a:ext cx="609600" cy="228600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0" name="Rectangle 10"/>
            <p:cNvSpPr>
              <a:spLocks noChangeArrowheads="1"/>
            </p:cNvSpPr>
            <p:nvPr/>
          </p:nvSpPr>
          <p:spPr bwMode="auto">
            <a:xfrm>
              <a:off x="152400" y="228600"/>
              <a:ext cx="8763000" cy="6400800"/>
            </a:xfrm>
            <a:prstGeom prst="rect">
              <a:avLst/>
            </a:prstGeom>
            <a:noFill/>
            <a:ln w="88900" cmpd="tri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" descr="marchingguy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609600"/>
            <a:ext cx="8077200" cy="5486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Rectangle 10"/>
          <p:cNvSpPr>
            <a:spLocks noChangeArrowheads="1"/>
          </p:cNvSpPr>
          <p:nvPr/>
        </p:nvSpPr>
        <p:spPr bwMode="auto">
          <a:xfrm>
            <a:off x="152400" y="228600"/>
            <a:ext cx="8763000" cy="6400800"/>
          </a:xfrm>
          <a:prstGeom prst="rect">
            <a:avLst/>
          </a:prstGeom>
          <a:noFill/>
          <a:ln w="88900" cmpd="tri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مجموعة 16"/>
          <p:cNvGrpSpPr/>
          <p:nvPr/>
        </p:nvGrpSpPr>
        <p:grpSpPr>
          <a:xfrm>
            <a:off x="152400" y="76200"/>
            <a:ext cx="8991600" cy="6709053"/>
            <a:chOff x="152400" y="76200"/>
            <a:chExt cx="8991600" cy="6709053"/>
          </a:xfrm>
        </p:grpSpPr>
        <p:pic>
          <p:nvPicPr>
            <p:cNvPr id="227332" name="Picture 4" descr="luce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514600" y="1371600"/>
              <a:ext cx="1828800" cy="17526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227333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953000" y="1371600"/>
              <a:ext cx="1905000" cy="16764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227334" name="Picture 6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04800" y="1371600"/>
              <a:ext cx="1981200" cy="17526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227337" name="Picture 9" descr="luce4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010400" y="1371600"/>
              <a:ext cx="1676400" cy="16764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227339" name="Line 11"/>
            <p:cNvSpPr>
              <a:spLocks noChangeShapeType="1"/>
            </p:cNvSpPr>
            <p:nvPr/>
          </p:nvSpPr>
          <p:spPr bwMode="auto">
            <a:xfrm>
              <a:off x="4648200" y="838200"/>
              <a:ext cx="0" cy="5791200"/>
            </a:xfrm>
            <a:prstGeom prst="line">
              <a:avLst/>
            </a:prstGeom>
            <a:noFill/>
            <a:ln w="349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27340" name="Text Box 12"/>
            <p:cNvSpPr txBox="1">
              <a:spLocks noChangeArrowheads="1"/>
            </p:cNvSpPr>
            <p:nvPr/>
          </p:nvSpPr>
          <p:spPr bwMode="auto">
            <a:xfrm>
              <a:off x="304800" y="3276600"/>
              <a:ext cx="4419600" cy="35086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2117725" indent="-2117725">
                <a:spcBef>
                  <a:spcPct val="50000"/>
                </a:spcBef>
              </a:pPr>
              <a:r>
                <a:rPr lang="en-US" sz="1800" b="1" dirty="0" smtClean="0">
                  <a:solidFill>
                    <a:srgbClr val="0000FF"/>
                  </a:solidFill>
                </a:rPr>
                <a:t>1</a:t>
              </a:r>
              <a:r>
                <a:rPr lang="en-US" b="1" dirty="0" smtClean="0">
                  <a:solidFill>
                    <a:srgbClr val="0000FF"/>
                  </a:solidFill>
                </a:rPr>
                <a:t>. Coherent : </a:t>
              </a:r>
              <a:r>
                <a:rPr lang="en-US" b="1" dirty="0" smtClean="0"/>
                <a:t>in phase (in harmony)</a:t>
              </a:r>
            </a:p>
            <a:p>
              <a:pPr marL="2117725" indent="-2117725">
                <a:spcBef>
                  <a:spcPct val="50000"/>
                </a:spcBef>
              </a:pPr>
              <a:endParaRPr lang="en-US" sz="1000" b="1" dirty="0" smtClean="0"/>
            </a:p>
            <a:p>
              <a:pPr marL="2117725" indent="-2117725"/>
              <a:r>
                <a:rPr lang="en-US" b="1" dirty="0" smtClean="0">
                  <a:solidFill>
                    <a:srgbClr val="0000FF"/>
                  </a:solidFill>
                </a:rPr>
                <a:t>2.Collimated: </a:t>
              </a:r>
              <a:r>
                <a:rPr lang="en-US" b="1" dirty="0" smtClean="0"/>
                <a:t>parallel</a:t>
              </a:r>
            </a:p>
            <a:p>
              <a:pPr marL="2117725" indent="-2117725"/>
              <a:r>
                <a:rPr lang="en-US" b="1" dirty="0" smtClean="0"/>
                <a:t>                          very narrow beam</a:t>
              </a:r>
            </a:p>
            <a:p>
              <a:pPr marL="2117725" indent="-2117725"/>
              <a:r>
                <a:rPr lang="en-US" b="1" dirty="0" smtClean="0"/>
                <a:t>                          no divergence</a:t>
              </a:r>
            </a:p>
            <a:p>
              <a:pPr marL="1887538" indent="-1887538" rtl="0">
                <a:spcBef>
                  <a:spcPct val="50000"/>
                </a:spcBef>
              </a:pPr>
              <a:r>
                <a:rPr lang="en-US" sz="1800" b="1" dirty="0" smtClean="0">
                  <a:solidFill>
                    <a:srgbClr val="0000FF"/>
                  </a:solidFill>
                </a:rPr>
                <a:t>3.Monochromatic</a:t>
              </a:r>
              <a:r>
                <a:rPr lang="en-US" sz="1800" b="1" dirty="0">
                  <a:solidFill>
                    <a:srgbClr val="0000FF"/>
                  </a:solidFill>
                </a:rPr>
                <a:t>: </a:t>
              </a:r>
              <a:r>
                <a:rPr lang="en-US" sz="1800" b="1" dirty="0" smtClean="0">
                  <a:solidFill>
                    <a:srgbClr val="0000FF"/>
                  </a:solidFill>
                </a:rPr>
                <a:t> </a:t>
              </a:r>
              <a:r>
                <a:rPr lang="en-US" sz="1800" b="1" dirty="0" smtClean="0"/>
                <a:t>single </a:t>
              </a:r>
              <a:r>
                <a:rPr lang="en-US" sz="1800" b="1" dirty="0"/>
                <a:t>wavelength      single color </a:t>
              </a:r>
            </a:p>
            <a:p>
              <a:pPr marL="2117725" indent="-2117725" rtl="0">
                <a:spcBef>
                  <a:spcPct val="50000"/>
                </a:spcBef>
              </a:pPr>
              <a:r>
                <a:rPr lang="en-US" sz="1800" b="1" dirty="0" smtClean="0">
                  <a:solidFill>
                    <a:srgbClr val="0000FF"/>
                  </a:solidFill>
                </a:rPr>
                <a:t>4. </a:t>
              </a:r>
              <a:r>
                <a:rPr lang="en-US" sz="1800" b="1" dirty="0">
                  <a:solidFill>
                    <a:srgbClr val="0000FF"/>
                  </a:solidFill>
                </a:rPr>
                <a:t>Directional: </a:t>
              </a:r>
              <a:r>
                <a:rPr lang="en-US" sz="1800" b="1" dirty="0" smtClean="0"/>
                <a:t>unidirectional</a:t>
              </a:r>
            </a:p>
            <a:p>
              <a:pPr marL="2117725" indent="-2117725" rtl="0">
                <a:spcBef>
                  <a:spcPct val="50000"/>
                </a:spcBef>
              </a:pPr>
              <a:endParaRPr lang="en-US" sz="1800" b="1" dirty="0">
                <a:solidFill>
                  <a:srgbClr val="0000FF"/>
                </a:solidFill>
              </a:endParaRPr>
            </a:p>
            <a:p>
              <a:pPr marL="2117725" indent="-2117725"/>
              <a:r>
                <a:rPr lang="en-US" sz="1800" b="1" dirty="0" smtClean="0">
                  <a:solidFill>
                    <a:srgbClr val="0000FF"/>
                  </a:solidFill>
                </a:rPr>
                <a:t>5</a:t>
              </a:r>
              <a:r>
                <a:rPr lang="en-US" sz="1800" b="1" dirty="0">
                  <a:solidFill>
                    <a:srgbClr val="0000FF"/>
                  </a:solidFill>
                </a:rPr>
                <a:t>. Brightness : </a:t>
              </a:r>
              <a:r>
                <a:rPr lang="en-US" sz="1800" b="1" dirty="0">
                  <a:solidFill>
                    <a:srgbClr val="FF3300"/>
                  </a:solidFill>
                </a:rPr>
                <a:t>extremely very high</a:t>
              </a:r>
            </a:p>
            <a:p>
              <a:pPr marL="2117725" indent="-2117725"/>
              <a:r>
                <a:rPr lang="en-US" sz="1800" b="1" dirty="0">
                  <a:solidFill>
                    <a:srgbClr val="FF3300"/>
                  </a:solidFill>
                </a:rPr>
                <a:t>                          power density</a:t>
              </a:r>
            </a:p>
          </p:txBody>
        </p:sp>
        <p:sp>
          <p:nvSpPr>
            <p:cNvPr id="227342" name="Text Box 14"/>
            <p:cNvSpPr txBox="1">
              <a:spLocks noChangeArrowheads="1"/>
            </p:cNvSpPr>
            <p:nvPr/>
          </p:nvSpPr>
          <p:spPr bwMode="auto">
            <a:xfrm>
              <a:off x="4724400" y="3321546"/>
              <a:ext cx="4419600" cy="31854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342900" indent="-342900">
                <a:spcBef>
                  <a:spcPct val="50000"/>
                </a:spcBef>
                <a:buAutoNum type="arabicPeriod"/>
              </a:pPr>
              <a:r>
                <a:rPr lang="en-US" b="1" dirty="0" smtClean="0"/>
                <a:t>Incoherent : random phase</a:t>
              </a:r>
            </a:p>
            <a:p>
              <a:pPr marL="342900" indent="-342900">
                <a:spcBef>
                  <a:spcPct val="50000"/>
                </a:spcBef>
                <a:buAutoNum type="arabicPeriod"/>
              </a:pPr>
              <a:endParaRPr lang="en-US" sz="1000" b="1" dirty="0" smtClean="0"/>
            </a:p>
            <a:p>
              <a:pPr marL="288925" indent="-288925"/>
              <a:r>
                <a:rPr lang="en-US" sz="1800" b="1" dirty="0" smtClean="0"/>
                <a:t>2</a:t>
              </a:r>
              <a:r>
                <a:rPr lang="en-US" sz="1800" b="1" dirty="0"/>
                <a:t>. </a:t>
              </a:r>
              <a:r>
                <a:rPr lang="en-US" sz="1800" b="1" dirty="0" smtClean="0"/>
                <a:t>  </a:t>
              </a:r>
              <a:r>
                <a:rPr lang="en-US" b="1" dirty="0" smtClean="0"/>
                <a:t>Not collimated: unparallel</a:t>
              </a:r>
            </a:p>
            <a:p>
              <a:pPr marL="288925" indent="-288925"/>
              <a:r>
                <a:rPr lang="en-US" b="1" dirty="0" smtClean="0"/>
                <a:t>                                  very wide beam </a:t>
              </a:r>
            </a:p>
            <a:p>
              <a:pPr marL="288925" indent="-288925"/>
              <a:r>
                <a:rPr lang="en-US" b="1" dirty="0" smtClean="0"/>
                <a:t>                                  high divergence</a:t>
              </a:r>
            </a:p>
            <a:p>
              <a:pPr marL="339725" indent="-339725">
                <a:spcBef>
                  <a:spcPct val="50000"/>
                </a:spcBef>
              </a:pPr>
              <a:r>
                <a:rPr lang="en-US" b="1" dirty="0" smtClean="0"/>
                <a:t>3.   Many wavelength                                                                                                               Many color</a:t>
              </a:r>
            </a:p>
            <a:p>
              <a:pPr marL="236538" indent="-236538">
                <a:spcBef>
                  <a:spcPct val="50000"/>
                </a:spcBef>
              </a:pPr>
              <a:endParaRPr lang="en-US" sz="1000" b="1" dirty="0" smtClean="0"/>
            </a:p>
            <a:p>
              <a:pPr marL="288925" indent="-288925"/>
              <a:r>
                <a:rPr lang="en-US" sz="1800" b="1" dirty="0" smtClean="0"/>
                <a:t>4.   </a:t>
              </a:r>
              <a:r>
                <a:rPr lang="en-US" sz="1800" b="1" dirty="0"/>
                <a:t>Multi directional</a:t>
              </a:r>
            </a:p>
            <a:p>
              <a:pPr marL="288925" indent="-288925"/>
              <a:endParaRPr lang="en-US" sz="1800" b="1" dirty="0" smtClean="0"/>
            </a:p>
            <a:p>
              <a:pPr marL="288925" indent="-288925"/>
              <a:r>
                <a:rPr lang="en-US" sz="1800" b="1" dirty="0" smtClean="0"/>
                <a:t>5</a:t>
              </a:r>
              <a:r>
                <a:rPr lang="en-US" sz="1800" b="1" dirty="0"/>
                <a:t>. </a:t>
              </a:r>
              <a:r>
                <a:rPr lang="en-US" sz="1800" b="1" dirty="0" smtClean="0"/>
                <a:t>  Brightness </a:t>
              </a:r>
              <a:r>
                <a:rPr lang="en-US" sz="1800" b="1" dirty="0"/>
                <a:t>: very low power density</a:t>
              </a:r>
            </a:p>
          </p:txBody>
        </p:sp>
        <p:sp>
          <p:nvSpPr>
            <p:cNvPr id="227343" name="Line 15"/>
            <p:cNvSpPr>
              <a:spLocks noChangeShapeType="1"/>
            </p:cNvSpPr>
            <p:nvPr/>
          </p:nvSpPr>
          <p:spPr bwMode="auto">
            <a:xfrm>
              <a:off x="1066800" y="5791200"/>
              <a:ext cx="0" cy="3810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  <p:sp>
          <p:nvSpPr>
            <p:cNvPr id="13" name="Rectangle 10"/>
            <p:cNvSpPr>
              <a:spLocks noChangeArrowheads="1"/>
            </p:cNvSpPr>
            <p:nvPr/>
          </p:nvSpPr>
          <p:spPr bwMode="auto">
            <a:xfrm>
              <a:off x="3449638" y="150813"/>
              <a:ext cx="2187575" cy="460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r"/>
              <a:r>
                <a:rPr lang="en-US" sz="2400" b="1" u="sng" dirty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DIFFERENCE</a:t>
              </a:r>
              <a:endParaRPr lang="en-US" sz="24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" name="Rectangle 10"/>
            <p:cNvSpPr>
              <a:spLocks noChangeArrowheads="1"/>
            </p:cNvSpPr>
            <p:nvPr/>
          </p:nvSpPr>
          <p:spPr bwMode="auto">
            <a:xfrm>
              <a:off x="152400" y="76200"/>
              <a:ext cx="8763000" cy="6705600"/>
            </a:xfrm>
            <a:prstGeom prst="rect">
              <a:avLst/>
            </a:prstGeom>
            <a:noFill/>
            <a:ln w="88900" cmpd="tri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1066800" y="760413"/>
              <a:ext cx="26052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sz="2400" b="1" dirty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    </a:t>
              </a:r>
              <a:r>
                <a:rPr lang="en-US" sz="2400" b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LASER LIGHT</a:t>
              </a:r>
              <a:endParaRPr lang="en-US" sz="24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Rectangle 7"/>
            <p:cNvSpPr>
              <a:spLocks noChangeArrowheads="1"/>
            </p:cNvSpPr>
            <p:nvPr/>
          </p:nvSpPr>
          <p:spPr bwMode="auto">
            <a:xfrm>
              <a:off x="5181600" y="760413"/>
              <a:ext cx="3001334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sz="2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ORDINARY LIGHT</a:t>
              </a:r>
              <a:r>
                <a:rPr lang="en-US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en-US" sz="1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/>
          <p:cNvSpPr/>
          <p:nvPr/>
        </p:nvSpPr>
        <p:spPr>
          <a:xfrm>
            <a:off x="228600" y="270808"/>
            <a:ext cx="8610600" cy="193899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Laser system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is a device that emits  intense</a:t>
            </a:r>
            <a:r>
              <a:rPr lang="en-US" sz="2400" dirty="0" smtClean="0">
                <a:solidFill>
                  <a:srgbClr val="100000"/>
                </a:solidFill>
                <a:latin typeface="Times New Roman" pitchFamily="18" charset="0"/>
                <a:cs typeface="Times New Roman" pitchFamily="18" charset="0"/>
              </a:rPr>
              <a:t> concentrated narrow beam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of light which is  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Coherent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Collimated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, and  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Monochromatic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through a process of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hlinkClick r:id="rId2" tooltip="Optical amplification"/>
              </a:rPr>
              <a:t>optical amplification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  based on the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hlinkClick r:id="rId3" tooltip="Stimulated emission"/>
              </a:rPr>
              <a:t>stimulated emission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 of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hlinkClick r:id="rId4" tooltip="Electromagnetic radiation"/>
              </a:rPr>
              <a:t>electromagnetic radiation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100000"/>
                </a:solidFill>
                <a:latin typeface="Times New Roman" pitchFamily="18" charset="0"/>
                <a:cs typeface="Times New Roman" pitchFamily="18" charset="0"/>
              </a:rPr>
              <a:t>, and operates in the infrared, visible, or ultraviolet  region of  electromagnetic spectrum.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152400" y="152400"/>
            <a:ext cx="8763000" cy="6477000"/>
          </a:xfrm>
          <a:prstGeom prst="rect">
            <a:avLst/>
          </a:prstGeom>
          <a:noFill/>
          <a:ln w="88900" cmpd="tri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66" name="AutoShape 2" descr="https://encrypted-tbn2.gstatic.com/images?q=tbn:ANd9GcSNve3CwKGADmFZxiRoNqoLrtPKqu1BpFamSWW-uBSuIWD3nO17m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6867" name="Picture 3" descr="C:\Users\LUTFI\Desktop\image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67000" y="2362200"/>
            <a:ext cx="3657600" cy="3962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Rectangle 2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533400"/>
            <a:ext cx="7315200" cy="51054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20483" name="Rectangle 5"/>
          <p:cNvSpPr>
            <a:spLocks noChangeArrowheads="1"/>
          </p:cNvSpPr>
          <p:nvPr/>
        </p:nvSpPr>
        <p:spPr bwMode="auto">
          <a:xfrm>
            <a:off x="533400" y="5879068"/>
            <a:ext cx="8077200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rtl="0">
              <a:spcBef>
                <a:spcPct val="50000"/>
              </a:spcBef>
            </a:pPr>
            <a:r>
              <a:rPr lang="en-US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Visible light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has a wavelength range of 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400 – 700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nm and can be seen by the eye.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sp>
        <p:nvSpPr>
          <p:cNvPr id="20484" name="Rectangle 6"/>
          <p:cNvSpPr>
            <a:spLocks noChangeArrowheads="1"/>
          </p:cNvSpPr>
          <p:nvPr/>
        </p:nvSpPr>
        <p:spPr bwMode="auto">
          <a:xfrm>
            <a:off x="3352800" y="2057400"/>
            <a:ext cx="2057400" cy="1828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0485" name="Oval 8"/>
          <p:cNvSpPr>
            <a:spLocks noChangeArrowheads="1"/>
          </p:cNvSpPr>
          <p:nvPr/>
        </p:nvSpPr>
        <p:spPr bwMode="auto">
          <a:xfrm>
            <a:off x="3124200" y="2286000"/>
            <a:ext cx="2438400" cy="1524000"/>
          </a:xfrm>
          <a:prstGeom prst="ellipse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486" name="Oval 10"/>
          <p:cNvSpPr>
            <a:spLocks noChangeArrowheads="1"/>
          </p:cNvSpPr>
          <p:nvPr/>
        </p:nvSpPr>
        <p:spPr bwMode="auto">
          <a:xfrm>
            <a:off x="3200400" y="3200400"/>
            <a:ext cx="1981200" cy="533400"/>
          </a:xfrm>
          <a:prstGeom prst="ellipse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487" name="Oval 11"/>
          <p:cNvSpPr>
            <a:spLocks noChangeArrowheads="1"/>
          </p:cNvSpPr>
          <p:nvPr/>
        </p:nvSpPr>
        <p:spPr bwMode="auto">
          <a:xfrm>
            <a:off x="3352800" y="2133600"/>
            <a:ext cx="2133600" cy="1905000"/>
          </a:xfrm>
          <a:prstGeom prst="ellipse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0488" name="Oval 12"/>
          <p:cNvSpPr>
            <a:spLocks noChangeArrowheads="1"/>
          </p:cNvSpPr>
          <p:nvPr/>
        </p:nvSpPr>
        <p:spPr bwMode="auto">
          <a:xfrm>
            <a:off x="3276600" y="2590800"/>
            <a:ext cx="2133600" cy="1447800"/>
          </a:xfrm>
          <a:prstGeom prst="ellipse">
            <a:avLst/>
          </a:prstGeom>
          <a:noFill/>
          <a:ln w="41275" algn="ctr">
            <a:solidFill>
              <a:srgbClr val="FF0000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0489" name="Line 13"/>
          <p:cNvSpPr>
            <a:spLocks noChangeShapeType="1"/>
          </p:cNvSpPr>
          <p:nvPr/>
        </p:nvSpPr>
        <p:spPr bwMode="auto">
          <a:xfrm>
            <a:off x="4267200" y="2971800"/>
            <a:ext cx="3048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0490" name="Text Box 16"/>
          <p:cNvSpPr txBox="1">
            <a:spLocks noChangeArrowheads="1"/>
          </p:cNvSpPr>
          <p:nvPr/>
        </p:nvSpPr>
        <p:spPr bwMode="auto">
          <a:xfrm>
            <a:off x="4038600" y="3459162"/>
            <a:ext cx="817563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 dirty="0">
                <a:solidFill>
                  <a:srgbClr val="FF3300"/>
                </a:solidFill>
              </a:rPr>
              <a:t>400   700</a:t>
            </a:r>
          </a:p>
        </p:txBody>
      </p:sp>
      <p:sp>
        <p:nvSpPr>
          <p:cNvPr id="20491" name="Rectangle 17"/>
          <p:cNvSpPr>
            <a:spLocks noChangeArrowheads="1"/>
          </p:cNvSpPr>
          <p:nvPr/>
        </p:nvSpPr>
        <p:spPr bwMode="auto">
          <a:xfrm>
            <a:off x="1219200" y="2362200"/>
            <a:ext cx="608013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00FF"/>
                </a:solidFill>
              </a:rPr>
              <a:t>400</a:t>
            </a:r>
          </a:p>
        </p:txBody>
      </p:sp>
      <p:sp>
        <p:nvSpPr>
          <p:cNvPr id="20492" name="Rectangle 18"/>
          <p:cNvSpPr>
            <a:spLocks noChangeArrowheads="1"/>
          </p:cNvSpPr>
          <p:nvPr/>
        </p:nvSpPr>
        <p:spPr bwMode="auto">
          <a:xfrm>
            <a:off x="7010400" y="2362200"/>
            <a:ext cx="608013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3300"/>
                </a:solidFill>
              </a:rPr>
              <a:t>700</a:t>
            </a:r>
          </a:p>
        </p:txBody>
      </p:sp>
      <p:sp>
        <p:nvSpPr>
          <p:cNvPr id="20493" name="Text Box 20"/>
          <p:cNvSpPr txBox="1">
            <a:spLocks noChangeArrowheads="1"/>
          </p:cNvSpPr>
          <p:nvPr/>
        </p:nvSpPr>
        <p:spPr bwMode="auto">
          <a:xfrm>
            <a:off x="6019800" y="2362200"/>
            <a:ext cx="608013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620</a:t>
            </a:r>
          </a:p>
        </p:txBody>
      </p:sp>
      <p:sp>
        <p:nvSpPr>
          <p:cNvPr id="20494" name="Rectangle 21"/>
          <p:cNvSpPr>
            <a:spLocks noChangeArrowheads="1"/>
          </p:cNvSpPr>
          <p:nvPr/>
        </p:nvSpPr>
        <p:spPr bwMode="auto">
          <a:xfrm>
            <a:off x="2667000" y="2362200"/>
            <a:ext cx="608013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FF"/>
                </a:solidFill>
              </a:rPr>
              <a:t>475</a:t>
            </a:r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152400" y="228600"/>
            <a:ext cx="8763000" cy="6400800"/>
          </a:xfrm>
          <a:prstGeom prst="rect">
            <a:avLst/>
          </a:prstGeom>
          <a:noFill/>
          <a:ln w="88900" cmpd="tri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Figure 2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099" name="Picture 3" descr="C:\Users\Dr.Balsam\Desktop\Fig2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85800"/>
            <a:ext cx="7543800" cy="3352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55575" y="4038601"/>
            <a:ext cx="8759825" cy="2667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Figure.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Clinical 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lasers. </a:t>
            </a:r>
            <a:endParaRPr lang="en-US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31813" indent="-531813"/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(A)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Q-switched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ruby 694 nm made by Spectrum used for tattoo and pigmented lesion removal;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531813" indent="-531813"/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(B) 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Long-pulse alexandrite 755 nm Candela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Gentlelase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used for removal of hair and vascular lesions;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531813" indent="-531813"/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C)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Diode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laser at 800 nm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Luminis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LightSheer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used for hair removal and leg vein treatment;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531813" indent="-531813"/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D)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Q-switched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Nd:YAG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at 1064 nm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ConBio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Medlite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used for removal of black &amp; blue tattoos and pigmented lesions. </a:t>
            </a:r>
          </a:p>
        </p:txBody>
      </p:sp>
      <p:sp>
        <p:nvSpPr>
          <p:cNvPr id="4" name="Rectangle 3"/>
          <p:cNvSpPr/>
          <p:nvPr/>
        </p:nvSpPr>
        <p:spPr>
          <a:xfrm>
            <a:off x="460374" y="156903"/>
            <a:ext cx="85312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Different kinds of lasers that have been used for medical treatments.</a:t>
            </a:r>
          </a:p>
        </p:txBody>
      </p:sp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152400" y="152400"/>
            <a:ext cx="8763000" cy="6477000"/>
          </a:xfrm>
          <a:prstGeom prst="rect">
            <a:avLst/>
          </a:prstGeom>
          <a:noFill/>
          <a:ln w="88900" cmpd="tri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16126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2519</TotalTime>
  <Words>1338</Words>
  <Application>Microsoft Office PowerPoint</Application>
  <PresentationFormat>عرض على الشاشة (3:4)‏</PresentationFormat>
  <Paragraphs>174</Paragraphs>
  <Slides>25</Slides>
  <Notes>2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25</vt:i4>
      </vt:variant>
    </vt:vector>
  </HeadingPairs>
  <TitlesOfParts>
    <vt:vector size="26" baseType="lpstr">
      <vt:lpstr>Office Theme</vt:lpstr>
      <vt:lpstr>الشريحة 1</vt:lpstr>
      <vt:lpstr>الشريحة 2</vt:lpstr>
      <vt:lpstr>الشريحة 3</vt:lpstr>
      <vt:lpstr>الشريحة 4</vt:lpstr>
      <vt:lpstr>الشريحة 5</vt:lpstr>
      <vt:lpstr>الشريحة 6</vt:lpstr>
      <vt:lpstr>الشريحة 7</vt:lpstr>
      <vt:lpstr>الشريحة 8</vt:lpstr>
      <vt:lpstr>الشريحة 9</vt:lpstr>
      <vt:lpstr>الشريحة 10</vt:lpstr>
      <vt:lpstr>الشريحة 11</vt:lpstr>
      <vt:lpstr>الشريحة 12</vt:lpstr>
      <vt:lpstr>الشريحة 13</vt:lpstr>
      <vt:lpstr>الشريحة 14</vt:lpstr>
      <vt:lpstr>الشريحة 15</vt:lpstr>
      <vt:lpstr>الشريحة 16</vt:lpstr>
      <vt:lpstr>الشريحة 17</vt:lpstr>
      <vt:lpstr>الشريحة 18</vt:lpstr>
      <vt:lpstr>الشريحة 19</vt:lpstr>
      <vt:lpstr>الشريحة 20</vt:lpstr>
      <vt:lpstr>الشريحة 21</vt:lpstr>
      <vt:lpstr>الشريحة 22</vt:lpstr>
      <vt:lpstr>الشريحة 23</vt:lpstr>
      <vt:lpstr>الشريحة 24</vt:lpstr>
      <vt:lpstr>الشريحة 25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Dr.Balsam</dc:creator>
  <cp:lastModifiedBy>د.لطفي غلام</cp:lastModifiedBy>
  <cp:revision>543</cp:revision>
  <dcterms:created xsi:type="dcterms:W3CDTF">2006-08-16T00:00:00Z</dcterms:created>
  <dcterms:modified xsi:type="dcterms:W3CDTF">2017-02-25T19:27:24Z</dcterms:modified>
</cp:coreProperties>
</file>